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62" r:id="rId3"/>
    <p:sldId id="258" r:id="rId4"/>
    <p:sldId id="260" r:id="rId5"/>
    <p:sldId id="261" r:id="rId6"/>
    <p:sldId id="263" r:id="rId7"/>
    <p:sldId id="288" r:id="rId8"/>
    <p:sldId id="299" r:id="rId9"/>
    <p:sldId id="287" r:id="rId10"/>
    <p:sldId id="275" r:id="rId11"/>
    <p:sldId id="264" r:id="rId12"/>
    <p:sldId id="300" r:id="rId13"/>
    <p:sldId id="265" r:id="rId14"/>
    <p:sldId id="266" r:id="rId15"/>
    <p:sldId id="267" r:id="rId16"/>
    <p:sldId id="274" r:id="rId17"/>
    <p:sldId id="290" r:id="rId18"/>
    <p:sldId id="268" r:id="rId19"/>
    <p:sldId id="301" r:id="rId20"/>
    <p:sldId id="302" r:id="rId21"/>
    <p:sldId id="278" r:id="rId22"/>
    <p:sldId id="279" r:id="rId23"/>
    <p:sldId id="271" r:id="rId24"/>
    <p:sldId id="281" r:id="rId25"/>
    <p:sldId id="270" r:id="rId26"/>
    <p:sldId id="294" r:id="rId27"/>
    <p:sldId id="291" r:id="rId28"/>
    <p:sldId id="276" r:id="rId29"/>
    <p:sldId id="292" r:id="rId30"/>
    <p:sldId id="280" r:id="rId31"/>
    <p:sldId id="283" r:id="rId32"/>
    <p:sldId id="272" r:id="rId33"/>
    <p:sldId id="284" r:id="rId34"/>
    <p:sldId id="285" r:id="rId35"/>
    <p:sldId id="293" r:id="rId36"/>
    <p:sldId id="298" r:id="rId37"/>
    <p:sldId id="303" r:id="rId38"/>
    <p:sldId id="296" r:id="rId39"/>
    <p:sldId id="295" r:id="rId4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832E4B-D0EC-43A9-B7D2-5CDA1244E962}" v="49" dt="2026-10-08T02:52:11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79" d="100"/>
          <a:sy n="79" d="100"/>
        </p:scale>
        <p:origin x="211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90" d="100"/>
          <a:sy n="90" d="100"/>
        </p:scale>
        <p:origin x="2496" y="-153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e Rodriguez-Atkins" userId="82f215e0ac7e0ce3" providerId="LiveId" clId="{E82AF731-23A0-47F8-BB5C-4C5CC8BB1734}"/>
    <pc:docChg chg="custSel addSld delSld modSld">
      <pc:chgData name="Pauline Rodriguez-Atkins" userId="82f215e0ac7e0ce3" providerId="LiveId" clId="{E82AF731-23A0-47F8-BB5C-4C5CC8BB1734}" dt="2026-10-08T02:56:54.090" v="95" actId="20577"/>
      <pc:docMkLst>
        <pc:docMk/>
      </pc:docMkLst>
      <pc:sldChg chg="modAnim">
        <pc:chgData name="Pauline Rodriguez-Atkins" userId="82f215e0ac7e0ce3" providerId="LiveId" clId="{E82AF731-23A0-47F8-BB5C-4C5CC8BB1734}" dt="2026-10-08T00:15:59.167" v="0"/>
        <pc:sldMkLst>
          <pc:docMk/>
          <pc:sldMk cId="3467709554" sldId="260"/>
        </pc:sldMkLst>
      </pc:sldChg>
      <pc:sldChg chg="modAnim">
        <pc:chgData name="Pauline Rodriguez-Atkins" userId="82f215e0ac7e0ce3" providerId="LiveId" clId="{E82AF731-23A0-47F8-BB5C-4C5CC8BB1734}" dt="2026-10-08T00:16:11.354" v="1"/>
        <pc:sldMkLst>
          <pc:docMk/>
          <pc:sldMk cId="1637479939" sldId="263"/>
        </pc:sldMkLst>
      </pc:sldChg>
      <pc:sldChg chg="modAnim modNotes">
        <pc:chgData name="Pauline Rodriguez-Atkins" userId="82f215e0ac7e0ce3" providerId="LiveId" clId="{E82AF731-23A0-47F8-BB5C-4C5CC8BB1734}" dt="2026-10-08T02:21:27.675" v="31" actId="478"/>
        <pc:sldMkLst>
          <pc:docMk/>
          <pc:sldMk cId="2328990385" sldId="264"/>
        </pc:sldMkLst>
      </pc:sldChg>
      <pc:sldChg chg="modAnim">
        <pc:chgData name="Pauline Rodriguez-Atkins" userId="82f215e0ac7e0ce3" providerId="LiveId" clId="{E82AF731-23A0-47F8-BB5C-4C5CC8BB1734}" dt="2026-10-08T00:17:13.959" v="7"/>
        <pc:sldMkLst>
          <pc:docMk/>
          <pc:sldMk cId="3620302461" sldId="265"/>
        </pc:sldMkLst>
      </pc:sldChg>
      <pc:sldChg chg="modAnim">
        <pc:chgData name="Pauline Rodriguez-Atkins" userId="82f215e0ac7e0ce3" providerId="LiveId" clId="{E82AF731-23A0-47F8-BB5C-4C5CC8BB1734}" dt="2026-10-08T00:17:25.573" v="8"/>
        <pc:sldMkLst>
          <pc:docMk/>
          <pc:sldMk cId="669856378" sldId="266"/>
        </pc:sldMkLst>
      </pc:sldChg>
      <pc:sldChg chg="modAnim">
        <pc:chgData name="Pauline Rodriguez-Atkins" userId="82f215e0ac7e0ce3" providerId="LiveId" clId="{E82AF731-23A0-47F8-BB5C-4C5CC8BB1734}" dt="2026-10-08T00:17:32.855" v="9"/>
        <pc:sldMkLst>
          <pc:docMk/>
          <pc:sldMk cId="2607375875" sldId="267"/>
        </pc:sldMkLst>
      </pc:sldChg>
      <pc:sldChg chg="del modAnim">
        <pc:chgData name="Pauline Rodriguez-Atkins" userId="82f215e0ac7e0ce3" providerId="LiveId" clId="{E82AF731-23A0-47F8-BB5C-4C5CC8BB1734}" dt="2026-10-08T02:54:54.215" v="91" actId="2696"/>
        <pc:sldMkLst>
          <pc:docMk/>
          <pc:sldMk cId="2182245610" sldId="269"/>
        </pc:sldMkLst>
      </pc:sldChg>
      <pc:sldChg chg="modAnim">
        <pc:chgData name="Pauline Rodriguez-Atkins" userId="82f215e0ac7e0ce3" providerId="LiveId" clId="{E82AF731-23A0-47F8-BB5C-4C5CC8BB1734}" dt="2026-10-08T00:19:02.841" v="17"/>
        <pc:sldMkLst>
          <pc:docMk/>
          <pc:sldMk cId="177560934" sldId="270"/>
        </pc:sldMkLst>
      </pc:sldChg>
      <pc:sldChg chg="modNotes">
        <pc:chgData name="Pauline Rodriguez-Atkins" userId="82f215e0ac7e0ce3" providerId="LiveId" clId="{E82AF731-23A0-47F8-BB5C-4C5CC8BB1734}" dt="2026-10-08T02:28:21.876" v="37"/>
        <pc:sldMkLst>
          <pc:docMk/>
          <pc:sldMk cId="3095866401" sldId="271"/>
        </pc:sldMkLst>
      </pc:sldChg>
      <pc:sldChg chg="modAnim">
        <pc:chgData name="Pauline Rodriguez-Atkins" userId="82f215e0ac7e0ce3" providerId="LiveId" clId="{E82AF731-23A0-47F8-BB5C-4C5CC8BB1734}" dt="2026-10-08T00:20:20.168" v="23"/>
        <pc:sldMkLst>
          <pc:docMk/>
          <pc:sldMk cId="1081215995" sldId="272"/>
        </pc:sldMkLst>
      </pc:sldChg>
      <pc:sldChg chg="modAnim">
        <pc:chgData name="Pauline Rodriguez-Atkins" userId="82f215e0ac7e0ce3" providerId="LiveId" clId="{E82AF731-23A0-47F8-BB5C-4C5CC8BB1734}" dt="2026-10-08T00:17:40.566" v="10"/>
        <pc:sldMkLst>
          <pc:docMk/>
          <pc:sldMk cId="2488004574" sldId="274"/>
        </pc:sldMkLst>
      </pc:sldChg>
      <pc:sldChg chg="modAnim">
        <pc:chgData name="Pauline Rodriguez-Atkins" userId="82f215e0ac7e0ce3" providerId="LiveId" clId="{E82AF731-23A0-47F8-BB5C-4C5CC8BB1734}" dt="2026-10-08T00:16:44.027" v="4"/>
        <pc:sldMkLst>
          <pc:docMk/>
          <pc:sldMk cId="247783675" sldId="275"/>
        </pc:sldMkLst>
      </pc:sldChg>
      <pc:sldChg chg="modAnim">
        <pc:chgData name="Pauline Rodriguez-Atkins" userId="82f215e0ac7e0ce3" providerId="LiveId" clId="{E82AF731-23A0-47F8-BB5C-4C5CC8BB1734}" dt="2026-10-08T00:19:26.572" v="19"/>
        <pc:sldMkLst>
          <pc:docMk/>
          <pc:sldMk cId="4199343461" sldId="276"/>
        </pc:sldMkLst>
      </pc:sldChg>
      <pc:sldChg chg="del modAnim">
        <pc:chgData name="Pauline Rodriguez-Atkins" userId="82f215e0ac7e0ce3" providerId="LiveId" clId="{E82AF731-23A0-47F8-BB5C-4C5CC8BB1734}" dt="2026-10-08T02:55:07.689" v="92" actId="2696"/>
        <pc:sldMkLst>
          <pc:docMk/>
          <pc:sldMk cId="2770902937" sldId="277"/>
        </pc:sldMkLst>
      </pc:sldChg>
      <pc:sldChg chg="modAnim">
        <pc:chgData name="Pauline Rodriguez-Atkins" userId="82f215e0ac7e0ce3" providerId="LiveId" clId="{E82AF731-23A0-47F8-BB5C-4C5CC8BB1734}" dt="2026-10-08T00:18:32.003" v="14"/>
        <pc:sldMkLst>
          <pc:docMk/>
          <pc:sldMk cId="259812141" sldId="278"/>
        </pc:sldMkLst>
      </pc:sldChg>
      <pc:sldChg chg="modAnim">
        <pc:chgData name="Pauline Rodriguez-Atkins" userId="82f215e0ac7e0ce3" providerId="LiveId" clId="{E82AF731-23A0-47F8-BB5C-4C5CC8BB1734}" dt="2026-10-08T00:18:43.105" v="15"/>
        <pc:sldMkLst>
          <pc:docMk/>
          <pc:sldMk cId="912007153" sldId="279"/>
        </pc:sldMkLst>
      </pc:sldChg>
      <pc:sldChg chg="modAnim">
        <pc:chgData name="Pauline Rodriguez-Atkins" userId="82f215e0ac7e0ce3" providerId="LiveId" clId="{E82AF731-23A0-47F8-BB5C-4C5CC8BB1734}" dt="2026-10-08T00:19:57.172" v="21"/>
        <pc:sldMkLst>
          <pc:docMk/>
          <pc:sldMk cId="3670503729" sldId="280"/>
        </pc:sldMkLst>
      </pc:sldChg>
      <pc:sldChg chg="modAnim">
        <pc:chgData name="Pauline Rodriguez-Atkins" userId="82f215e0ac7e0ce3" providerId="LiveId" clId="{E82AF731-23A0-47F8-BB5C-4C5CC8BB1734}" dt="2026-10-08T00:18:54.481" v="16"/>
        <pc:sldMkLst>
          <pc:docMk/>
          <pc:sldMk cId="2869510539" sldId="281"/>
        </pc:sldMkLst>
      </pc:sldChg>
      <pc:sldChg chg="del">
        <pc:chgData name="Pauline Rodriguez-Atkins" userId="82f215e0ac7e0ce3" providerId="LiveId" clId="{E82AF731-23A0-47F8-BB5C-4C5CC8BB1734}" dt="2026-10-08T02:29:23.277" v="38" actId="2696"/>
        <pc:sldMkLst>
          <pc:docMk/>
          <pc:sldMk cId="955467" sldId="282"/>
        </pc:sldMkLst>
      </pc:sldChg>
      <pc:sldChg chg="modAnim">
        <pc:chgData name="Pauline Rodriguez-Atkins" userId="82f215e0ac7e0ce3" providerId="LiveId" clId="{E82AF731-23A0-47F8-BB5C-4C5CC8BB1734}" dt="2026-10-08T00:20:12.825" v="22"/>
        <pc:sldMkLst>
          <pc:docMk/>
          <pc:sldMk cId="4058412473" sldId="283"/>
        </pc:sldMkLst>
      </pc:sldChg>
      <pc:sldChg chg="modAnim">
        <pc:chgData name="Pauline Rodriguez-Atkins" userId="82f215e0ac7e0ce3" providerId="LiveId" clId="{E82AF731-23A0-47F8-BB5C-4C5CC8BB1734}" dt="2026-10-08T00:20:28.355" v="24"/>
        <pc:sldMkLst>
          <pc:docMk/>
          <pc:sldMk cId="2143725900" sldId="284"/>
        </pc:sldMkLst>
      </pc:sldChg>
      <pc:sldChg chg="modAnim">
        <pc:chgData name="Pauline Rodriguez-Atkins" userId="82f215e0ac7e0ce3" providerId="LiveId" clId="{E82AF731-23A0-47F8-BB5C-4C5CC8BB1734}" dt="2026-10-08T00:20:35.907" v="25"/>
        <pc:sldMkLst>
          <pc:docMk/>
          <pc:sldMk cId="225041508" sldId="285"/>
        </pc:sldMkLst>
      </pc:sldChg>
      <pc:sldChg chg="del">
        <pc:chgData name="Pauline Rodriguez-Atkins" userId="82f215e0ac7e0ce3" providerId="LiveId" clId="{E82AF731-23A0-47F8-BB5C-4C5CC8BB1734}" dt="2026-10-08T02:53:46.826" v="89" actId="2696"/>
        <pc:sldMkLst>
          <pc:docMk/>
          <pc:sldMk cId="3876927819" sldId="286"/>
        </pc:sldMkLst>
      </pc:sldChg>
      <pc:sldChg chg="modSp mod modAnim">
        <pc:chgData name="Pauline Rodriguez-Atkins" userId="82f215e0ac7e0ce3" providerId="LiveId" clId="{E82AF731-23A0-47F8-BB5C-4C5CC8BB1734}" dt="2026-10-08T02:17:02.970" v="30" actId="207"/>
        <pc:sldMkLst>
          <pc:docMk/>
          <pc:sldMk cId="209223317" sldId="287"/>
        </pc:sldMkLst>
        <pc:spChg chg="mod">
          <ac:chgData name="Pauline Rodriguez-Atkins" userId="82f215e0ac7e0ce3" providerId="LiveId" clId="{E82AF731-23A0-47F8-BB5C-4C5CC8BB1734}" dt="2026-10-08T02:17:02.970" v="30" actId="207"/>
          <ac:spMkLst>
            <pc:docMk/>
            <pc:sldMk cId="209223317" sldId="287"/>
            <ac:spMk id="7" creationId="{4D608F47-012A-87D4-A9B7-77FA3FF6DE79}"/>
          </ac:spMkLst>
        </pc:spChg>
      </pc:sldChg>
      <pc:sldChg chg="modAnim">
        <pc:chgData name="Pauline Rodriguez-Atkins" userId="82f215e0ac7e0ce3" providerId="LiveId" clId="{E82AF731-23A0-47F8-BB5C-4C5CC8BB1734}" dt="2026-10-08T00:16:22.629" v="2"/>
        <pc:sldMkLst>
          <pc:docMk/>
          <pc:sldMk cId="463945490" sldId="288"/>
        </pc:sldMkLst>
      </pc:sldChg>
      <pc:sldChg chg="modAnim">
        <pc:chgData name="Pauline Rodriguez-Atkins" userId="82f215e0ac7e0ce3" providerId="LiveId" clId="{E82AF731-23A0-47F8-BB5C-4C5CC8BB1734}" dt="2026-10-08T00:17:50.104" v="11"/>
        <pc:sldMkLst>
          <pc:docMk/>
          <pc:sldMk cId="1937977948" sldId="290"/>
        </pc:sldMkLst>
      </pc:sldChg>
      <pc:sldChg chg="modAnim">
        <pc:chgData name="Pauline Rodriguez-Atkins" userId="82f215e0ac7e0ce3" providerId="LiveId" clId="{E82AF731-23A0-47F8-BB5C-4C5CC8BB1734}" dt="2026-10-08T00:19:36.543" v="20"/>
        <pc:sldMkLst>
          <pc:docMk/>
          <pc:sldMk cId="288983672" sldId="292"/>
        </pc:sldMkLst>
      </pc:sldChg>
      <pc:sldChg chg="modAnim modNotes">
        <pc:chgData name="Pauline Rodriguez-Atkins" userId="82f215e0ac7e0ce3" providerId="LiveId" clId="{E82AF731-23A0-47F8-BB5C-4C5CC8BB1734}" dt="2026-10-08T02:56:54.090" v="95" actId="20577"/>
        <pc:sldMkLst>
          <pc:docMk/>
          <pc:sldMk cId="3252174954" sldId="293"/>
        </pc:sldMkLst>
      </pc:sldChg>
      <pc:sldChg chg="modAnim">
        <pc:chgData name="Pauline Rodriguez-Atkins" userId="82f215e0ac7e0ce3" providerId="LiveId" clId="{E82AF731-23A0-47F8-BB5C-4C5CC8BB1734}" dt="2026-10-08T00:19:17.302" v="18"/>
        <pc:sldMkLst>
          <pc:docMk/>
          <pc:sldMk cId="2701340276" sldId="294"/>
        </pc:sldMkLst>
      </pc:sldChg>
      <pc:sldChg chg="del modAnim">
        <pc:chgData name="Pauline Rodriguez-Atkins" userId="82f215e0ac7e0ce3" providerId="LiveId" clId="{E82AF731-23A0-47F8-BB5C-4C5CC8BB1734}" dt="2026-10-08T02:54:04.829" v="90" actId="2696"/>
        <pc:sldMkLst>
          <pc:docMk/>
          <pc:sldMk cId="2833874866" sldId="297"/>
        </pc:sldMkLst>
      </pc:sldChg>
      <pc:sldChg chg="modAnim">
        <pc:chgData name="Pauline Rodriguez-Atkins" userId="82f215e0ac7e0ce3" providerId="LiveId" clId="{E82AF731-23A0-47F8-BB5C-4C5CC8BB1734}" dt="2026-10-08T00:21:01.719" v="27"/>
        <pc:sldMkLst>
          <pc:docMk/>
          <pc:sldMk cId="366496052" sldId="298"/>
        </pc:sldMkLst>
      </pc:sldChg>
      <pc:sldChg chg="add modAnim">
        <pc:chgData name="Pauline Rodriguez-Atkins" userId="82f215e0ac7e0ce3" providerId="LiveId" clId="{E82AF731-23A0-47F8-BB5C-4C5CC8BB1734}" dt="2026-10-08T02:16:30.605" v="29"/>
        <pc:sldMkLst>
          <pc:docMk/>
          <pc:sldMk cId="1613926269" sldId="299"/>
        </pc:sldMkLst>
      </pc:sldChg>
      <pc:sldChg chg="add">
        <pc:chgData name="Pauline Rodriguez-Atkins" userId="82f215e0ac7e0ce3" providerId="LiveId" clId="{E82AF731-23A0-47F8-BB5C-4C5CC8BB1734}" dt="2026-10-08T02:23:54.408" v="32"/>
        <pc:sldMkLst>
          <pc:docMk/>
          <pc:sldMk cId="1194621927" sldId="300"/>
        </pc:sldMkLst>
      </pc:sldChg>
      <pc:sldChg chg="add modAnim">
        <pc:chgData name="Pauline Rodriguez-Atkins" userId="82f215e0ac7e0ce3" providerId="LiveId" clId="{E82AF731-23A0-47F8-BB5C-4C5CC8BB1734}" dt="2026-10-08T02:26:53.148" v="34"/>
        <pc:sldMkLst>
          <pc:docMk/>
          <pc:sldMk cId="1583342630" sldId="301"/>
        </pc:sldMkLst>
      </pc:sldChg>
      <pc:sldChg chg="add modAnim">
        <pc:chgData name="Pauline Rodriguez-Atkins" userId="82f215e0ac7e0ce3" providerId="LiveId" clId="{E82AF731-23A0-47F8-BB5C-4C5CC8BB1734}" dt="2026-10-08T02:27:29.419" v="36"/>
        <pc:sldMkLst>
          <pc:docMk/>
          <pc:sldMk cId="466568743" sldId="302"/>
        </pc:sldMkLst>
      </pc:sldChg>
      <pc:sldChg chg="addSp modSp new mod">
        <pc:chgData name="Pauline Rodriguez-Atkins" userId="82f215e0ac7e0ce3" providerId="LiveId" clId="{E82AF731-23A0-47F8-BB5C-4C5CC8BB1734}" dt="2026-10-08T02:52:28.440" v="88" actId="1076"/>
        <pc:sldMkLst>
          <pc:docMk/>
          <pc:sldMk cId="4258778745" sldId="303"/>
        </pc:sldMkLst>
        <pc:spChg chg="mod">
          <ac:chgData name="Pauline Rodriguez-Atkins" userId="82f215e0ac7e0ce3" providerId="LiveId" clId="{E82AF731-23A0-47F8-BB5C-4C5CC8BB1734}" dt="2026-10-08T02:52:00.839" v="63" actId="14100"/>
          <ac:spMkLst>
            <pc:docMk/>
            <pc:sldMk cId="4258778745" sldId="303"/>
            <ac:spMk id="2" creationId="{52D9AF94-072D-394F-90A4-680C6A031388}"/>
          </ac:spMkLst>
        </pc:spChg>
        <pc:spChg chg="add mod">
          <ac:chgData name="Pauline Rodriguez-Atkins" userId="82f215e0ac7e0ce3" providerId="LiveId" clId="{E82AF731-23A0-47F8-BB5C-4C5CC8BB1734}" dt="2026-10-08T02:52:28.440" v="88" actId="1076"/>
          <ac:spMkLst>
            <pc:docMk/>
            <pc:sldMk cId="4258778745" sldId="303"/>
            <ac:spMk id="3" creationId="{83098F7D-621A-A37D-9842-EF17606A221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25D8EE-5936-05B9-BE4A-31E7790DBE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8DBF1A-D603-BFF1-63A4-413EC3967E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BD04C2-7745-4085-947A-65B0CE9AACD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89AA3F-81D4-8D19-CE90-FA7123C264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55C81-E0BA-0B6D-C6B1-42813B3691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B58ACF-678B-47EF-9DB4-4F0B0D2D1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940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037841" y="8829966"/>
            <a:ext cx="855204" cy="4664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CE14F2-38C4-4C14-B41E-5A2B0F01D35E}" type="datetimeFigureOut">
              <a:rPr lang="en-US" smtClean="0"/>
              <a:pPr/>
              <a:t>10/7/2026</a:t>
            </a:fld>
            <a:endParaRPr lang="en-US" sz="100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924360-09B2-4F6C-AE14-F561C116BDE5}" type="slidenum">
              <a:rPr lang="en-US" smtClean="0"/>
              <a:pPr/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28600" rtl="0" eaLnBrk="1" latinLnBrk="0" hangingPunct="1">
      <a:spcAft>
        <a:spcPts val="600"/>
      </a:spcAft>
      <a:tabLst>
        <a:tab pos="228600" algn="l"/>
      </a:tabLs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28600" algn="l" defTabSz="228600" rtl="0" eaLnBrk="1" latinLnBrk="0" hangingPunct="1">
      <a:spcAft>
        <a:spcPts val="60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457200" algn="l" defTabSz="228600" rtl="0" eaLnBrk="1" latinLnBrk="0" hangingPunct="1">
      <a:spcAft>
        <a:spcPts val="60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685800" algn="l" defTabSz="228600" rtl="0" eaLnBrk="1" latinLnBrk="0" hangingPunct="1">
      <a:spcAft>
        <a:spcPts val="60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914400" algn="l" defTabSz="228600" rtl="0" eaLnBrk="1" latinLnBrk="0" hangingPunct="1">
      <a:spcAft>
        <a:spcPts val="60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I’m going to be talking pretty fast</a:t>
            </a:r>
          </a:p>
          <a:p>
            <a:r>
              <a:rPr lang="en-US"/>
              <a:t>I don’t have handouts</a:t>
            </a:r>
          </a:p>
          <a:p>
            <a:r>
              <a:rPr lang="en-US"/>
              <a:t>The good news is that you don’t really have to remember all of this</a:t>
            </a:r>
          </a:p>
          <a:p>
            <a:r>
              <a:rPr lang="en-US"/>
              <a:t>My PowerPoint presentation, along with my notes, is up on the FOLIO web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477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Who am I and why am I here talking about this?</a:t>
            </a:r>
          </a:p>
          <a:p>
            <a:pPr lvl="1"/>
            <a:r>
              <a:rPr lang="en-US"/>
              <a:t>Obviously I’m a library supporter, like all of you</a:t>
            </a:r>
          </a:p>
          <a:p>
            <a:pPr lvl="1"/>
            <a:r>
              <a:rPr lang="en-US"/>
              <a:t>FOLIO Board member</a:t>
            </a:r>
          </a:p>
          <a:p>
            <a:pPr lvl="1"/>
            <a:r>
              <a:rPr lang="en-US"/>
              <a:t>Like several other Board members, career librarian</a:t>
            </a:r>
          </a:p>
          <a:p>
            <a:pPr lvl="2"/>
            <a:r>
              <a:rPr lang="en-US"/>
              <a:t>Most of my career spent in public libraries</a:t>
            </a:r>
          </a:p>
          <a:p>
            <a:pPr lvl="2"/>
            <a:r>
              <a:rPr lang="en-US"/>
              <a:t>Worked on the collections side, which gave me experience with challenges</a:t>
            </a:r>
          </a:p>
          <a:p>
            <a:pPr lvl="1"/>
            <a:r>
              <a:rPr lang="en-US"/>
              <a:t>I know what it’s like to have someone come up and tell you what they think is wrong with the library’s collection</a:t>
            </a:r>
          </a:p>
          <a:p>
            <a:pPr lvl="2"/>
            <a:r>
              <a:rPr lang="en-US"/>
              <a:t>It’s one thing to have happen when it’s your job</a:t>
            </a:r>
          </a:p>
          <a:p>
            <a:pPr lvl="3"/>
            <a:r>
              <a:rPr lang="en-US"/>
              <a:t>You have had training on how to deal</a:t>
            </a:r>
          </a:p>
          <a:p>
            <a:pPr lvl="3"/>
            <a:r>
              <a:rPr lang="en-US"/>
              <a:t>You kind of expect it</a:t>
            </a:r>
          </a:p>
          <a:p>
            <a:pPr lvl="2"/>
            <a:r>
              <a:rPr lang="en-US"/>
              <a:t>But when it’s not your job, it can catch you off guard</a:t>
            </a:r>
          </a:p>
          <a:p>
            <a:pPr lvl="1"/>
            <a:r>
              <a:rPr lang="en-US"/>
              <a:t>I want to give some ideas of how to be prepared and respond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37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Intellectual freedom is the freedom to hold, receive, and disseminate ideas without restriction</a:t>
            </a:r>
          </a:p>
          <a:p>
            <a:r>
              <a:rPr lang="en-US"/>
              <a:t>That’s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54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ALA defines as the right of library users to read, seek information, and speak freely as guaranteed by the First Amendment</a:t>
            </a:r>
          </a:p>
          <a:p>
            <a:r>
              <a:rPr lang="en-US"/>
              <a:t>This little guy and his wagon have made an appearance in every presentation I’ve given for probably 20 years</a:t>
            </a:r>
          </a:p>
          <a:p>
            <a:r>
              <a:rPr lang="en-US"/>
              <a:t>I’d miss him if he weren’t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42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a library context, ALA defines as the right of library users to read, seek information, and speak freely as guaranteed by the First Amendment</a:t>
            </a:r>
          </a:p>
          <a:p>
            <a:pPr lvl="1"/>
            <a:r>
              <a:rPr lang="en-US"/>
              <a:t>Often associated with censorship or book banning</a:t>
            </a:r>
          </a:p>
          <a:p>
            <a:pPr lvl="1"/>
            <a:r>
              <a:rPr lang="en-US"/>
              <a:t>In the library world, we associate it with attempts to prevent libraries from providing access to certain materials</a:t>
            </a:r>
          </a:p>
          <a:p>
            <a:r>
              <a:rPr lang="en-US"/>
              <a:t>We hope these guys are putting books into the library, not taking them out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1003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At its core, intellectual freedom is about respect</a:t>
            </a:r>
          </a:p>
          <a:p>
            <a:r>
              <a:rPr lang="en-US"/>
              <a:t>	And thank you, Miss Aretha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7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5F8B5-4A56-FC89-C9C3-A5D9541C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4819A-7CBE-5DA1-EA51-2353E3CB7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F1373-BA1E-7F74-094E-B63436A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respect each person’s right to absorb whatever ideas they choose in a reasonable manner</a:t>
            </a:r>
          </a:p>
          <a:p>
            <a:r>
              <a:rPr lang="en-US"/>
              <a:t>Not sure stone tablets are the best resource, but hey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28C2A-5FE5-0E3F-F3FC-0E17D30B6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092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E2DDF-0505-2B88-5F3B-E3EE42D35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D0B73-F9D9-C203-0DFA-8169C8F4A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D93B2A-6E15-CBEB-77A6-74D63E304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don’t judge another person’s choices as to what ideas they absorb, or what ideas they teach their children</a:t>
            </a:r>
          </a:p>
          <a:p>
            <a:pPr lvl="1"/>
            <a:r>
              <a:rPr lang="en-US"/>
              <a:t>One key to remember is their own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61671-F676-3241-0499-5DF40EF56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91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18AC5-79E4-2CBF-8D68-BC15FD0FA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7F815-46F8-5784-4E72-2FA2E55265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63134E-8E24-846D-001E-28B0A54DF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respect the fact that every viewpoint is equally available within libraries</a:t>
            </a:r>
          </a:p>
          <a:p>
            <a:pPr lvl="1"/>
            <a:r>
              <a:rPr lang="en-US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 if we disagree</a:t>
            </a:r>
          </a:p>
          <a:p>
            <a:pPr lvl="1"/>
            <a:r>
              <a:rPr lang="en-US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Especially if we disagree</a:t>
            </a:r>
          </a:p>
          <a:p>
            <a:pPr lvl="1"/>
            <a:r>
              <a:rPr lang="en-US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hold ourselves to the same standards as everybody else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77866-91A3-5179-78FD-E59121C23D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967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days, people seem to have an opinion about everything</a:t>
            </a:r>
          </a:p>
          <a:p>
            <a:pPr lvl="1"/>
            <a:r>
              <a:rPr lang="en-US"/>
              <a:t>Including everything about libraries</a:t>
            </a:r>
          </a:p>
          <a:p>
            <a:pPr lvl="2"/>
            <a:r>
              <a:rPr lang="en-US"/>
              <a:t>And they want to tell somebody about it</a:t>
            </a:r>
          </a:p>
          <a:p>
            <a:pPr lvl="2"/>
            <a:r>
              <a:rPr lang="en-US"/>
              <a:t>If they approach the library, great</a:t>
            </a:r>
          </a:p>
          <a:p>
            <a:pPr lvl="2"/>
            <a:r>
              <a:rPr lang="en-US"/>
              <a:t>Libraries are prepared to deal with them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38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 people may not choose to approach the library, but to approach a Friends member</a:t>
            </a:r>
          </a:p>
          <a:p>
            <a:pPr lvl="1"/>
            <a:r>
              <a:rPr lang="en-US"/>
              <a:t>Why might someone approach you?</a:t>
            </a:r>
          </a:p>
          <a:p>
            <a:pPr lvl="2"/>
            <a:r>
              <a:rPr lang="en-US"/>
              <a:t>They recognize you</a:t>
            </a:r>
          </a:p>
          <a:p>
            <a:pPr lvl="2"/>
            <a:r>
              <a:rPr lang="en-US"/>
              <a:t>They know you are a library supporter</a:t>
            </a:r>
          </a:p>
          <a:p>
            <a:pPr lvl="2"/>
            <a:r>
              <a:rPr lang="en-US"/>
              <a:t>You’re someone they might see at the grocery store, or the post office, or even the library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535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CE793-8F6E-C0E5-E682-15CBB0D93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42D669-417F-3FAB-5421-AB7D09DEB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5FB576-1D12-5ACC-837A-037882D15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They may see you as more accessible than library staff</a:t>
            </a:r>
          </a:p>
          <a:p>
            <a:pPr lvl="1"/>
            <a:r>
              <a:rPr lang="en-US"/>
              <a:t>They don’t have to go to the library to see you</a:t>
            </a:r>
          </a:p>
          <a:p>
            <a:r>
              <a:rPr lang="en-US"/>
              <a:t>Or they might see you as more receptive to hearing their side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15A79-652F-1310-5AF0-6683F1A73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256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Who might approach you?</a:t>
            </a:r>
          </a:p>
          <a:p>
            <a:pPr lvl="1"/>
            <a:r>
              <a:rPr lang="en-US"/>
              <a:t>People you know casually</a:t>
            </a:r>
          </a:p>
          <a:p>
            <a:pPr lvl="1"/>
            <a:r>
              <a:rPr lang="en-US"/>
              <a:t>People involved in the same activities as you</a:t>
            </a:r>
          </a:p>
          <a:p>
            <a:pPr lvl="2"/>
            <a:r>
              <a:rPr lang="en-US"/>
              <a:t>Church</a:t>
            </a:r>
          </a:p>
          <a:p>
            <a:pPr lvl="2"/>
            <a:r>
              <a:rPr lang="en-US"/>
              <a:t>Clubs</a:t>
            </a:r>
          </a:p>
          <a:p>
            <a:pPr lvl="1"/>
            <a:r>
              <a:rPr lang="en-US"/>
              <a:t>Family members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344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might they be concerned about?</a:t>
            </a:r>
          </a:p>
          <a:p>
            <a:pPr lvl="1"/>
            <a:r>
              <a:rPr lang="en-US"/>
              <a:t>Something in the library collection</a:t>
            </a:r>
          </a:p>
          <a:p>
            <a:pPr lvl="2"/>
            <a:r>
              <a:rPr lang="en-US"/>
              <a:t>This is a frequent target</a:t>
            </a:r>
          </a:p>
          <a:p>
            <a:pPr lvl="2"/>
            <a:r>
              <a:rPr lang="en-US"/>
              <a:t>The library may offer materials that present a viewpoint that they object to</a:t>
            </a:r>
          </a:p>
          <a:p>
            <a:pPr lvl="1"/>
            <a:r>
              <a:rPr lang="en-US"/>
              <a:t>Programming that the library is offering</a:t>
            </a:r>
          </a:p>
          <a:p>
            <a:pPr lvl="2"/>
            <a:r>
              <a:rPr lang="en-US"/>
              <a:t>Maybe who’s leading a storytime</a:t>
            </a:r>
          </a:p>
          <a:p>
            <a:pPr lvl="2"/>
            <a:r>
              <a:rPr lang="en-US"/>
              <a:t>The topic of a program</a:t>
            </a:r>
          </a:p>
          <a:p>
            <a:pPr lvl="1"/>
            <a:r>
              <a:rPr lang="en-US"/>
              <a:t>Displays in the library</a:t>
            </a:r>
          </a:p>
          <a:p>
            <a:pPr lvl="2"/>
            <a:r>
              <a:rPr lang="en-US"/>
              <a:t>Some people see a display as endorsing a particular view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1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6"/>
              </a:spcAft>
            </a:pPr>
            <a:r>
              <a:rPr lang="en-US"/>
              <a:t>How to think about people challenging intellectual freedom</a:t>
            </a:r>
          </a:p>
          <a:p>
            <a:pPr lvl="1">
              <a:spcAft>
                <a:spcPts val="306"/>
              </a:spcAft>
            </a:pPr>
            <a:r>
              <a:rPr lang="en-US"/>
              <a:t>Remember they are people</a:t>
            </a:r>
          </a:p>
          <a:p>
            <a:pPr lvl="2">
              <a:spcAft>
                <a:spcPts val="306"/>
              </a:spcAft>
            </a:pPr>
            <a:r>
              <a:rPr lang="en-US"/>
              <a:t>They’re not necessarily bullies who want their own way</a:t>
            </a:r>
          </a:p>
          <a:p>
            <a:pPr lvl="2">
              <a:spcAft>
                <a:spcPts val="306"/>
              </a:spcAft>
            </a:pPr>
            <a:r>
              <a:rPr lang="en-US"/>
              <a:t>Mostly they’re not trying to be mean</a:t>
            </a:r>
          </a:p>
          <a:p>
            <a:pPr lvl="1">
              <a:spcAft>
                <a:spcPts val="306"/>
              </a:spcAft>
            </a:pPr>
            <a:r>
              <a:rPr lang="en-US"/>
              <a:t>They are coming from a place of emotion</a:t>
            </a:r>
          </a:p>
          <a:p>
            <a:pPr lvl="2">
              <a:spcAft>
                <a:spcPts val="306"/>
              </a:spcAft>
            </a:pPr>
            <a:r>
              <a:rPr lang="en-US"/>
              <a:t>Generally fear</a:t>
            </a:r>
          </a:p>
          <a:p>
            <a:pPr lvl="3">
              <a:spcAft>
                <a:spcPts val="306"/>
              </a:spcAft>
            </a:pPr>
            <a:r>
              <a:rPr lang="en-US"/>
              <a:t>The world can be a scary place</a:t>
            </a:r>
          </a:p>
          <a:p>
            <a:pPr lvl="3">
              <a:spcAft>
                <a:spcPts val="306"/>
              </a:spcAft>
            </a:pPr>
            <a:r>
              <a:rPr lang="en-US"/>
              <a:t>We all have things we don’t understand or appreciate</a:t>
            </a:r>
          </a:p>
          <a:p>
            <a:pPr lvl="3">
              <a:spcAft>
                <a:spcPts val="306"/>
              </a:spcAft>
            </a:pPr>
            <a:r>
              <a:rPr lang="en-US"/>
              <a:t>Everybody feels threatened sometimes</a:t>
            </a:r>
          </a:p>
          <a:p>
            <a:pPr lvl="1">
              <a:spcAft>
                <a:spcPts val="306"/>
              </a:spcAft>
            </a:pPr>
            <a:r>
              <a:rPr lang="en-US"/>
              <a:t>Because they are emotional, they are illogical</a:t>
            </a:r>
          </a:p>
          <a:p>
            <a:pPr lvl="2">
              <a:spcAft>
                <a:spcPts val="306"/>
              </a:spcAft>
            </a:pPr>
            <a:r>
              <a:rPr lang="en-US"/>
              <a:t>Appealing to logic or reason won’t work</a:t>
            </a:r>
          </a:p>
          <a:p>
            <a:pPr lvl="2">
              <a:spcAft>
                <a:spcPts val="306"/>
              </a:spcAft>
            </a:pPr>
            <a:r>
              <a:rPr lang="en-US"/>
              <a:t>I hate to use the term irrational, but one of the definitions of that term is “not logical or reasonable”</a:t>
            </a:r>
          </a:p>
          <a:p>
            <a:pPr lvl="2">
              <a:spcAft>
                <a:spcPts val="306"/>
              </a:spcAft>
            </a:pPr>
            <a:r>
              <a:rPr lang="en-US"/>
              <a:t>Meeting them with defensiveness won’t work</a:t>
            </a:r>
          </a:p>
          <a:p>
            <a:pPr lvl="2">
              <a:spcAft>
                <a:spcPts val="306"/>
              </a:spcAft>
            </a:pPr>
            <a:r>
              <a:rPr lang="en-US"/>
              <a:t>It only solidifies their determination to protect their position</a:t>
            </a:r>
          </a:p>
          <a:p>
            <a:pPr lvl="2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98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C6B2F-89D0-D6B5-4A8C-6658F7D5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80867-B310-88D4-54FD-82E9B7AB82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762DA-C3F7-4B45-F568-677216FFC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They frequently care about libraries a lot</a:t>
            </a:r>
          </a:p>
          <a:p>
            <a:pPr lvl="2"/>
            <a:r>
              <a:rPr lang="en-US"/>
              <a:t>They can and do love libraries</a:t>
            </a:r>
          </a:p>
          <a:p>
            <a:pPr lvl="2"/>
            <a:r>
              <a:rPr lang="en-US"/>
              <a:t>In their minds, they’re just trying to make the library better</a:t>
            </a:r>
          </a:p>
          <a:p>
            <a:pPr lvl="2"/>
            <a:r>
              <a:rPr lang="en-US"/>
              <a:t>They see what they’re asking as minor</a:t>
            </a:r>
          </a:p>
          <a:p>
            <a:pPr lvl="2"/>
            <a:r>
              <a:rPr lang="en-US"/>
              <a:t>In fairness, they can’t imagine that anyone would disagree with them</a:t>
            </a:r>
          </a:p>
          <a:p>
            <a:pPr lvl="2"/>
            <a:r>
              <a:rPr lang="en-US"/>
              <a:t>If for no other reason, again, that they’re people</a:t>
            </a:r>
          </a:p>
          <a:p>
            <a:pPr lvl="2"/>
            <a:r>
              <a:rPr lang="en-US"/>
              <a:t>It’s not “wrong” to ask questions</a:t>
            </a:r>
          </a:p>
          <a:p>
            <a:pPr lvl="2"/>
            <a:r>
              <a:rPr lang="en-US"/>
              <a:t>Every library user has that right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7E59A-B946-8E1A-272F-0500286DA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85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CBB1D-B974-2A03-CF26-8A0ADB06D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93EA5-CEDF-3720-D368-BF0C20425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6D35F0-87EB-7744-3832-686796E71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It can be hard to see them as realistic</a:t>
            </a:r>
          </a:p>
          <a:p>
            <a:pPr lvl="2"/>
            <a:r>
              <a:rPr lang="en-US"/>
              <a:t>Seriously, your 14 year old doesn’t think about sex?</a:t>
            </a:r>
          </a:p>
          <a:p>
            <a:pPr lvl="2"/>
            <a:r>
              <a:rPr lang="en-US"/>
              <a:t>Your child needs to use the library to see porn?</a:t>
            </a:r>
          </a:p>
          <a:p>
            <a:pPr lvl="2"/>
            <a:r>
              <a:rPr lang="en-US"/>
              <a:t>Your public schooled child has never heard bad words?</a:t>
            </a:r>
          </a:p>
          <a:p>
            <a:pPr lvl="2"/>
            <a:r>
              <a:rPr lang="en-US"/>
              <a:t>You really believe someone is going to be damned for eternity because they walked past a shelf of books?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2B14B-D2CC-0BCE-DE15-D04E7FDF8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15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Know your role</a:t>
            </a:r>
          </a:p>
          <a:p>
            <a:pPr lvl="1"/>
            <a:r>
              <a:rPr lang="en-US"/>
              <a:t>Help them feel heard</a:t>
            </a:r>
          </a:p>
          <a:p>
            <a:pPr lvl="1"/>
            <a:r>
              <a:rPr lang="en-US"/>
              <a:t>Share information</a:t>
            </a:r>
          </a:p>
          <a:p>
            <a:pPr lvl="1"/>
            <a:r>
              <a:rPr lang="en-US"/>
              <a:t>Let them know what actions they can take</a:t>
            </a:r>
          </a:p>
          <a:p>
            <a:pPr lvl="1"/>
            <a:r>
              <a:rPr lang="en-US"/>
              <a:t>Know what you can’t do</a:t>
            </a:r>
          </a:p>
          <a:p>
            <a:pPr lvl="1"/>
            <a:r>
              <a:rPr lang="en-US"/>
              <a:t>You don’t have to do any of these things if you don’t want to</a:t>
            </a:r>
          </a:p>
          <a:p>
            <a:pPr lvl="2"/>
            <a:r>
              <a:rPr lang="en-US"/>
              <a:t>You can just direct them to the library</a:t>
            </a:r>
          </a:p>
          <a:p>
            <a:pPr lvl="2"/>
            <a:r>
              <a:rPr lang="en-US"/>
              <a:t>That can be problematic though</a:t>
            </a:r>
          </a:p>
          <a:p>
            <a:pPr lvl="2"/>
            <a:r>
              <a:rPr lang="en-US"/>
              <a:t>People don’t like to feel as if they’re being brushed off</a:t>
            </a:r>
          </a:p>
          <a:p>
            <a:pPr lvl="2"/>
            <a:r>
              <a:rPr lang="en-US"/>
              <a:t>So this is what you can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206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know I’ve said this before, but they deserve to be taken seriously</a:t>
            </a:r>
          </a:p>
          <a:p>
            <a:pPr lvl="1"/>
            <a:r>
              <a:rPr lang="en-US"/>
              <a:t>Even though they’re wrong</a:t>
            </a:r>
          </a:p>
          <a:p>
            <a:pPr lvl="1"/>
            <a:r>
              <a:rPr lang="en-US"/>
              <a:t>Especially because they’re wrong</a:t>
            </a:r>
          </a:p>
          <a:p>
            <a:r>
              <a:rPr lang="en-US"/>
              <a:t>Welcome their concerns</a:t>
            </a:r>
          </a:p>
          <a:p>
            <a:pPr lvl="1"/>
            <a:r>
              <a:rPr lang="en-US"/>
              <a:t>Thank them for using the library or at least being interested in it</a:t>
            </a:r>
          </a:p>
          <a:p>
            <a:pPr lvl="2"/>
            <a:r>
              <a:rPr lang="en-US"/>
              <a:t>Seriously, there are people in your community who don’t even know there is a library in it</a:t>
            </a:r>
          </a:p>
          <a:p>
            <a:pPr lvl="1"/>
            <a:r>
              <a:rPr lang="en-US"/>
              <a:t>Libraries are in more danger from people who don’t care about what we do than from ones who use our services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19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1598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223A0-6864-636B-8D74-0C215A4D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F94780-29E7-8BFF-4924-F4FB24DC8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129F4-09C9-A05F-91C3-272060AB3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 respectful</a:t>
            </a:r>
          </a:p>
          <a:p>
            <a:pPr lvl="1"/>
            <a:r>
              <a:rPr lang="en-US"/>
              <a:t>Make eye contact</a:t>
            </a:r>
          </a:p>
          <a:p>
            <a:pPr lvl="1"/>
            <a:r>
              <a:rPr lang="en-US"/>
              <a:t>Listen carefully</a:t>
            </a:r>
          </a:p>
          <a:p>
            <a:pPr lvl="1"/>
            <a:r>
              <a:rPr lang="en-US"/>
              <a:t>Don’t try to brush them off</a:t>
            </a:r>
          </a:p>
          <a:p>
            <a:pPr lvl="1"/>
            <a:r>
              <a:rPr lang="en-US"/>
              <a:t>Express that you know this is important to them</a:t>
            </a:r>
          </a:p>
          <a:p>
            <a:pPr lvl="1"/>
            <a:r>
              <a:rPr lang="en-US"/>
              <a:t>You don’t have to agree with someone to be respectful</a:t>
            </a:r>
          </a:p>
          <a:p>
            <a:pPr lvl="2"/>
            <a:r>
              <a:rPr lang="en-US"/>
              <a:t>Even if their concerns seem silly, that doesn’t make them less real</a:t>
            </a:r>
          </a:p>
          <a:p>
            <a:pPr lvl="2"/>
            <a:r>
              <a:rPr lang="en-US"/>
              <a:t>Try to find common ground in that the world can be difficult for anyone to navigate</a:t>
            </a:r>
          </a:p>
          <a:p>
            <a:pPr lvl="1"/>
            <a:r>
              <a:rPr lang="en-US"/>
              <a:t>It can be as simple as being polite</a:t>
            </a:r>
          </a:p>
          <a:p>
            <a:pPr lvl="1"/>
            <a:r>
              <a:rPr lang="en-US"/>
              <a:t>Don’t take their concerns personally</a:t>
            </a:r>
          </a:p>
          <a:p>
            <a:r>
              <a:rPr lang="en-US"/>
              <a:t>Acknowledge their feelings</a:t>
            </a:r>
          </a:p>
          <a:p>
            <a:pPr lvl="1"/>
            <a:r>
              <a:rPr lang="en-US"/>
              <a:t>Tell them you get that they’re frustrated</a:t>
            </a:r>
          </a:p>
          <a:p>
            <a:pPr lvl="1"/>
            <a:r>
              <a:rPr lang="en-US"/>
              <a:t>You understand that they want to protect someone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8FBDC-0F2B-9A89-C3CB-06589E20A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617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36915-8CE0-049E-3BE2-CAE5CCDCA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461358-5E6F-4F4B-425D-5CEDFA605C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D0221-F6B0-F851-FF14-686462B6C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Remember that they might have a point</a:t>
            </a:r>
          </a:p>
          <a:p>
            <a:pPr lvl="1"/>
            <a:r>
              <a:rPr lang="en-US"/>
              <a:t>Probably not a good idea to tell them pornography is not actually illegal</a:t>
            </a:r>
          </a:p>
          <a:p>
            <a:pPr lvl="2"/>
            <a:r>
              <a:rPr lang="en-US"/>
              <a:t>Obscenity, which is a different thing, is</a:t>
            </a:r>
          </a:p>
          <a:p>
            <a:pPr lvl="2"/>
            <a:r>
              <a:rPr lang="en-US"/>
              <a:t>For the record, your public library does not knowingly own materials that meet the state’s legal definition of obscenity</a:t>
            </a:r>
          </a:p>
          <a:p>
            <a:pPr lvl="2"/>
            <a:r>
              <a:rPr lang="en-US"/>
              <a:t>We don’t need that headache</a:t>
            </a:r>
          </a:p>
          <a:p>
            <a:pPr lvl="1"/>
            <a:r>
              <a:rPr lang="en-US"/>
              <a:t>It’s possible that the library unknowingly owns materials that are borderline</a:t>
            </a:r>
          </a:p>
          <a:p>
            <a:pPr lvl="1"/>
            <a:r>
              <a:rPr lang="en-US"/>
              <a:t>Accidents happen</a:t>
            </a:r>
          </a:p>
          <a:p>
            <a:pPr lvl="2"/>
            <a:r>
              <a:rPr lang="en-US"/>
              <a:t>Libraries rely on reviews in selecting materials</a:t>
            </a:r>
          </a:p>
          <a:p>
            <a:pPr lvl="2"/>
            <a:r>
              <a:rPr lang="en-US"/>
              <a:t>The reviews don’t always tell us everything we need to know</a:t>
            </a:r>
          </a:p>
          <a:p>
            <a:pPr lvl="3"/>
            <a:r>
              <a:rPr lang="en-US"/>
              <a:t>A material may be more graphic than the review led a librarian to believe</a:t>
            </a:r>
          </a:p>
          <a:p>
            <a:pPr lvl="3"/>
            <a:r>
              <a:rPr lang="en-US"/>
              <a:t>Content might be geared toward older users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D2000-76F0-3BEE-9431-9E47FBA22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166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A6D4B-852D-9D41-FA4C-87478830D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F4F20D-1E32-D7A9-8132-5ECE8DFF8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C71500-171F-62B5-5E45-B7186D417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sometimes there might be something on a shelf that really isn’t appropriate</a:t>
            </a:r>
          </a:p>
          <a:p>
            <a:pPr lvl="1"/>
            <a:r>
              <a:rPr lang="en-US"/>
              <a:t>It might be shelved for the wrong age group</a:t>
            </a:r>
          </a:p>
          <a:p>
            <a:pPr lvl="1"/>
            <a:r>
              <a:rPr lang="en-US"/>
              <a:t>It might have illustrations nobody knew about</a:t>
            </a:r>
          </a:p>
          <a:p>
            <a:r>
              <a:rPr lang="en-US"/>
              <a:t>It’s an unfortunate surprise</a:t>
            </a:r>
          </a:p>
          <a:p>
            <a:r>
              <a:rPr lang="en-US"/>
              <a:t>It’s not a common occurrence</a:t>
            </a:r>
          </a:p>
          <a:p>
            <a:pPr lvl="1"/>
            <a:r>
              <a:rPr lang="en-US"/>
              <a:t>In my whole career, I could probably count on my fingers the number of times it happened</a:t>
            </a:r>
          </a:p>
          <a:p>
            <a:pPr lvl="1"/>
            <a:r>
              <a:rPr lang="en-US"/>
              <a:t>Once the library is aware, they will deal with it and take appropriate action</a:t>
            </a:r>
          </a:p>
          <a:p>
            <a:r>
              <a:rPr lang="en-US"/>
              <a:t>The best thing you as a Friend can do is encourage the user to follow the reconsideration process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D9D1A-D980-E863-C8CE-1074ECDD6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488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certain universal library facts that you can share</a:t>
            </a:r>
          </a:p>
          <a:p>
            <a:r>
              <a:rPr lang="en-US"/>
              <a:t>Libraries respect everyone’s right to consume whatever material they choose</a:t>
            </a:r>
          </a:p>
          <a:p>
            <a:pPr lvl="1"/>
            <a:r>
              <a:rPr lang="en-US"/>
              <a:t>Or not to consume it</a:t>
            </a:r>
          </a:p>
          <a:p>
            <a:pPr lvl="1"/>
            <a:r>
              <a:rPr lang="en-US"/>
              <a:t>We don’t judge anyone’s choices in that regard</a:t>
            </a:r>
          </a:p>
          <a:p>
            <a:r>
              <a:rPr lang="en-US"/>
              <a:t>Libraries respect every parent’s right to guide their own children’s choices of material to consume</a:t>
            </a:r>
          </a:p>
          <a:p>
            <a:pPr lvl="1"/>
            <a:r>
              <a:rPr lang="en-US"/>
              <a:t>With young children, we expect parents to visit the library with their children and help them make choices in line with the parent’s values</a:t>
            </a:r>
          </a:p>
          <a:p>
            <a:pPr lvl="1"/>
            <a:r>
              <a:rPr lang="en-US"/>
              <a:t>With older children, we expect parents to have communicated their values to their children to help guide their choices</a:t>
            </a:r>
          </a:p>
          <a:p>
            <a:r>
              <a:rPr lang="en-US"/>
              <a:t>Reassure them that the values that they teach their children have an impact</a:t>
            </a:r>
          </a:p>
          <a:p>
            <a:pPr lvl="1"/>
            <a:r>
              <a:rPr lang="en-US"/>
              <a:t>If they’ve done a good job at that, what a child is exposed to will matter less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8534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11A58-7039-05BC-194F-4B9FCECBF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632781-EC2B-B41B-D6D1-937E1D482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821A1-FEA6-0DAD-B149-BA957D346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6"/>
              </a:spcAft>
            </a:pPr>
            <a:r>
              <a:rPr lang="en-US"/>
              <a:t>Libraries are expected to represent the entire community</a:t>
            </a:r>
          </a:p>
          <a:p>
            <a:pPr lvl="1">
              <a:spcAft>
                <a:spcPts val="306"/>
              </a:spcAft>
            </a:pPr>
            <a:r>
              <a:rPr lang="en-US"/>
              <a:t>Everyone’s tax dollars support the library</a:t>
            </a:r>
          </a:p>
          <a:p>
            <a:pPr lvl="1">
              <a:spcAft>
                <a:spcPts val="306"/>
              </a:spcAft>
            </a:pPr>
            <a:r>
              <a:rPr lang="en-US"/>
              <a:t>Not everyone in the community has the same values</a:t>
            </a:r>
          </a:p>
          <a:p>
            <a:pPr lvl="1">
              <a:spcAft>
                <a:spcPts val="306"/>
              </a:spcAft>
            </a:pPr>
            <a:r>
              <a:rPr lang="en-US"/>
              <a:t>There are undoubtedly materials in the library that represent the individual’s values</a:t>
            </a:r>
          </a:p>
          <a:p>
            <a:pPr>
              <a:spcAft>
                <a:spcPts val="306"/>
              </a:spcAft>
            </a:pPr>
            <a:r>
              <a:rPr lang="en-US"/>
              <a:t>Libraries have policies to help determine what materials the library offers to its users</a:t>
            </a:r>
          </a:p>
          <a:p>
            <a:pPr lvl="1">
              <a:spcAft>
                <a:spcPts val="306"/>
              </a:spcAft>
            </a:pPr>
            <a:r>
              <a:rPr lang="en-US"/>
              <a:t>As a Friend, it’s a good idea to make sure this is true</a:t>
            </a:r>
          </a:p>
          <a:p>
            <a:pPr lvl="1">
              <a:spcAft>
                <a:spcPts val="306"/>
              </a:spcAft>
            </a:pPr>
            <a:r>
              <a:rPr lang="en-US"/>
              <a:t>The policies should be publicly accessible</a:t>
            </a:r>
          </a:p>
          <a:p>
            <a:pPr lvl="1">
              <a:spcAft>
                <a:spcPts val="306"/>
              </a:spcAft>
            </a:pPr>
            <a:r>
              <a:rPr lang="en-US"/>
              <a:t>In many if not most cases, the policy is on the library’s website</a:t>
            </a:r>
          </a:p>
          <a:p>
            <a:pPr lvl="2">
              <a:spcAft>
                <a:spcPts val="306"/>
              </a:spcAft>
            </a:pPr>
            <a:r>
              <a:rPr lang="en-US"/>
              <a:t>Know how to navigate to it</a:t>
            </a:r>
          </a:p>
          <a:p>
            <a:pPr lvl="2">
              <a:spcAft>
                <a:spcPts val="306"/>
              </a:spcAft>
            </a:pPr>
            <a:r>
              <a:rPr lang="en-US"/>
              <a:t>Be able to explain that</a:t>
            </a:r>
          </a:p>
          <a:p>
            <a:pPr lvl="2">
              <a:spcAft>
                <a:spcPts val="306"/>
              </a:spcAft>
            </a:pPr>
            <a:r>
              <a:rPr lang="en-US"/>
              <a:t>If it’s not online, explain how to access it</a:t>
            </a:r>
          </a:p>
          <a:p>
            <a:pPr lvl="2">
              <a:spcAft>
                <a:spcPts val="306"/>
              </a:spcAft>
            </a:pPr>
            <a:r>
              <a:rPr lang="en-US"/>
              <a:t>Encourage your library administration to make it available online</a:t>
            </a:r>
          </a:p>
          <a:p>
            <a:pPr>
              <a:spcAft>
                <a:spcPts val="306"/>
              </a:spcAft>
            </a:pPr>
            <a:r>
              <a:rPr lang="en-US"/>
              <a:t>This is also part of letting them know what actions they can take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C800C-3C51-1860-EF02-5E39682C5E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4217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one is kind of tricky</a:t>
            </a:r>
          </a:p>
          <a:p>
            <a:pPr lvl="1"/>
            <a:r>
              <a:rPr lang="en-US"/>
              <a:t>You really don’t want to get into an argument</a:t>
            </a:r>
          </a:p>
          <a:p>
            <a:pPr lvl="1"/>
            <a:r>
              <a:rPr lang="en-US"/>
              <a:t>Or a huge back and forth</a:t>
            </a:r>
          </a:p>
          <a:p>
            <a:pPr lvl="2"/>
            <a:r>
              <a:rPr lang="en-US"/>
              <a:t>You don’t have to</a:t>
            </a:r>
          </a:p>
          <a:p>
            <a:pPr lvl="2"/>
            <a:r>
              <a:rPr lang="en-US"/>
              <a:t>It’s perfectly fine to just encourage them to follow established processes</a:t>
            </a:r>
          </a:p>
          <a:p>
            <a:pPr lvl="1"/>
            <a:r>
              <a:rPr lang="en-US"/>
              <a:t>It can be useful to know where they’re coming from</a:t>
            </a:r>
          </a:p>
          <a:p>
            <a:pPr lvl="1"/>
            <a:r>
              <a:rPr lang="en-US"/>
              <a:t>Try to find out specifically what the individual objects to and why</a:t>
            </a:r>
          </a:p>
          <a:p>
            <a:pPr lvl="2"/>
            <a:r>
              <a:rPr lang="en-US"/>
              <a:t>This is information you can share with library administration</a:t>
            </a:r>
          </a:p>
          <a:p>
            <a:pPr lvl="2"/>
            <a:r>
              <a:rPr lang="en-US"/>
              <a:t>It can give them context to prepare a response</a:t>
            </a:r>
          </a:p>
          <a:p>
            <a:pPr lvl="2"/>
            <a:r>
              <a:rPr lang="en-US"/>
              <a:t>What about the material concerns you?</a:t>
            </a:r>
          </a:p>
          <a:p>
            <a:pPr lvl="3"/>
            <a:r>
              <a:rPr lang="en-US"/>
              <a:t>If it’s about the content, how did you find out about it?</a:t>
            </a:r>
          </a:p>
          <a:p>
            <a:pPr lvl="3"/>
            <a:r>
              <a:rPr lang="en-US"/>
              <a:t>Did you observe the content?  All of it?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868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239A2-222E-FF69-77D1-8B837AE6E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19D5B7-872F-1CA7-6F6B-8B6ECF223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B6D5B-BDF6-CCD7-67C8-1F701D72E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It can help to know where the individual learned about this issue</a:t>
            </a:r>
          </a:p>
          <a:p>
            <a:pPr lvl="1"/>
            <a:r>
              <a:rPr lang="en-US"/>
              <a:t>This is information you can share with library administration</a:t>
            </a:r>
          </a:p>
          <a:p>
            <a:pPr lvl="1"/>
            <a:r>
              <a:rPr lang="en-US"/>
              <a:t>It can give them context to prepare a response</a:t>
            </a:r>
          </a:p>
          <a:p>
            <a:pPr lvl="1"/>
            <a:r>
              <a:rPr lang="en-US"/>
              <a:t>If it relates to something that’s recently been on talk radio, or appearing in online sources, it’s helpful to know that it’s out there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CE43C-ACF0-CE16-027E-A25F7F9E6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716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unpopular opinion on the soapbox</a:t>
            </a:r>
          </a:p>
          <a:p>
            <a:pPr lvl="1"/>
            <a:r>
              <a:rPr lang="en-US"/>
              <a:t>As librarians, we’re taught that when someone questions a material, to ask if they have consumed the entire thing</a:t>
            </a:r>
          </a:p>
          <a:p>
            <a:pPr lvl="2"/>
            <a:r>
              <a:rPr lang="en-US"/>
              <a:t>Read the whole book, watched the whole video, etc.</a:t>
            </a:r>
          </a:p>
          <a:p>
            <a:pPr lvl="2"/>
            <a:r>
              <a:rPr lang="en-US"/>
              <a:t>It might make a difference for them to have context for whatever they’re objecting to</a:t>
            </a:r>
          </a:p>
          <a:p>
            <a:pPr lvl="1"/>
            <a:r>
              <a:rPr lang="en-US"/>
              <a:t>In my recent experience, it’s pretty pointless to ask this</a:t>
            </a:r>
          </a:p>
          <a:p>
            <a:pPr lvl="2"/>
            <a:r>
              <a:rPr lang="en-US"/>
              <a:t>They usually haven’t consumed the whole thing and have no intention of doing so</a:t>
            </a:r>
          </a:p>
          <a:p>
            <a:pPr lvl="2"/>
            <a:r>
              <a:rPr lang="en-US"/>
              <a:t>Whatever media they are relying on has told them all they want to know</a:t>
            </a:r>
          </a:p>
          <a:p>
            <a:pPr lvl="1"/>
            <a:r>
              <a:rPr lang="en-US"/>
              <a:t>It doesn’t hurt to ask, but I don’t think it does any good</a:t>
            </a:r>
          </a:p>
          <a:p>
            <a:pPr lvl="1"/>
            <a:r>
              <a:rPr lang="en-US"/>
              <a:t>You can gently suggest that they review the entire content, but don’t be surprised if they refuse</a:t>
            </a:r>
          </a:p>
          <a:p>
            <a:pPr lv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8265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Don’t repeat negatives</a:t>
            </a:r>
          </a:p>
          <a:p>
            <a:pPr lvl="1"/>
            <a:r>
              <a:rPr lang="en-US"/>
              <a:t>All the other person hears is the negative</a:t>
            </a:r>
          </a:p>
          <a:p>
            <a:pPr lvl="1"/>
            <a:r>
              <a:rPr lang="en-US"/>
              <a:t>“The library doesn’t have pornography”—all they hear is library pornography</a:t>
            </a:r>
          </a:p>
          <a:p>
            <a:pPr lvl="1"/>
            <a:r>
              <a:rPr lang="en-US"/>
              <a:t>Just like saying “Vaccines don’t cause autism”</a:t>
            </a:r>
          </a:p>
          <a:p>
            <a:pPr lvl="1"/>
            <a:r>
              <a:rPr lang="en-US"/>
              <a:t>Use positive phrasing instead</a:t>
            </a:r>
          </a:p>
          <a:p>
            <a:pPr lvl="1"/>
            <a:r>
              <a:rPr lang="en-US"/>
              <a:t>Something like “The library has a lot of materials that meet your needs”</a:t>
            </a:r>
          </a:p>
          <a:p>
            <a:pPr lvl="1"/>
            <a:r>
              <a:rPr lang="en-US"/>
              <a:t>“The library staff will be happy to help you find something that you want”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4746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54D48-7DB9-F561-EB76-CE89165C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B69A0-52E3-8810-9C31-F439B198B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058AC-4A7B-1457-C051-20BB9B72E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Don’t belittle or make light of their concerns</a:t>
            </a:r>
          </a:p>
          <a:p>
            <a:pPr lvl="1"/>
            <a:r>
              <a:rPr lang="en-US"/>
              <a:t>It’s kind of hard sometimes</a:t>
            </a:r>
          </a:p>
          <a:p>
            <a:pPr lvl="1"/>
            <a:r>
              <a:rPr lang="en-US"/>
              <a:t>You know their child has heard cursing, especially if they go to public school</a:t>
            </a:r>
          </a:p>
          <a:p>
            <a:pPr lvl="1"/>
            <a:r>
              <a:rPr lang="en-US"/>
              <a:t>Even though they should know that, they don’t</a:t>
            </a:r>
          </a:p>
          <a:p>
            <a:pPr lvl="1"/>
            <a:r>
              <a:rPr lang="en-US"/>
              <a:t>Affirm their right to their own values and to teach those values to their children</a:t>
            </a:r>
          </a:p>
          <a:p>
            <a:pPr lvl="1"/>
            <a:r>
              <a:rPr lang="en-US"/>
              <a:t>Suggest that library staff can help find materials they feel are appropriate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4FACA-AAFF-C2CD-B1E9-DEFF3FF4F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29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831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3FF9-F3CF-B312-F8B2-C5B2C7800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53E5AF-2632-11F4-6F58-FC0788745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5D224-95A5-491B-027D-CBC49A8E5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Don’t minimize their concerns</a:t>
            </a:r>
          </a:p>
          <a:p>
            <a:pPr lvl="1"/>
            <a:r>
              <a:rPr lang="en-US"/>
              <a:t>Yes, very often what they think will happen is unlikely</a:t>
            </a:r>
          </a:p>
          <a:p>
            <a:pPr lvl="1"/>
            <a:r>
              <a:rPr lang="en-US"/>
              <a:t>It’s real to them</a:t>
            </a:r>
          </a:p>
          <a:p>
            <a:pPr lvl="1"/>
            <a:r>
              <a:rPr lang="en-US"/>
              <a:t>The library is not doing them a favor by listening</a:t>
            </a:r>
          </a:p>
          <a:p>
            <a:pPr lvl="1"/>
            <a:r>
              <a:rPr lang="en-US"/>
              <a:t>They are doing the library a favor by using its services and caring enough to raise concerns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BD981-5EC7-456E-285D-9581680F7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9713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Of course, they can submit a reconsideration request</a:t>
            </a:r>
          </a:p>
          <a:p>
            <a:pPr lvl="1"/>
            <a:r>
              <a:rPr lang="en-US"/>
              <a:t>Know how the process works in your library</a:t>
            </a:r>
          </a:p>
          <a:p>
            <a:pPr lvl="1"/>
            <a:r>
              <a:rPr lang="en-US"/>
              <a:t>It usually begins with a reconsideration form</a:t>
            </a:r>
          </a:p>
          <a:p>
            <a:pPr lvl="2"/>
            <a:r>
              <a:rPr lang="en-US"/>
              <a:t>Know where to get the form</a:t>
            </a:r>
          </a:p>
          <a:p>
            <a:pPr lvl="2"/>
            <a:r>
              <a:rPr lang="en-US"/>
              <a:t>Know what to do with it when completed</a:t>
            </a:r>
          </a:p>
          <a:p>
            <a:pPr lvl="2"/>
            <a:r>
              <a:rPr lang="en-US"/>
              <a:t>Know if the library has a timeline for responses</a:t>
            </a:r>
          </a:p>
          <a:p>
            <a:pPr lvl="1"/>
            <a:r>
              <a:rPr lang="en-US"/>
              <a:t>All this is information that you can and should share</a:t>
            </a:r>
          </a:p>
          <a:p>
            <a:pPr lvl="1"/>
            <a:r>
              <a:rPr lang="en-US"/>
              <a:t>Reiterate that it will be taken seriously</a:t>
            </a:r>
          </a:p>
          <a:p>
            <a:r>
              <a:rPr lang="en-US"/>
              <a:t>Becoming a Friends member might seem counterintuitive</a:t>
            </a:r>
          </a:p>
          <a:p>
            <a:pPr lvl="1"/>
            <a:r>
              <a:rPr lang="en-US"/>
              <a:t>It might expose them to see how seriously the library takes its role</a:t>
            </a:r>
          </a:p>
          <a:p>
            <a:pPr lvl="1"/>
            <a:r>
              <a:rPr lang="en-US"/>
              <a:t>Maybe even open their eyes to some different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222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306"/>
              </a:spcAft>
            </a:pPr>
            <a:r>
              <a:rPr lang="en-US"/>
              <a:t>Change their minds</a:t>
            </a:r>
          </a:p>
          <a:p>
            <a:pPr lvl="1">
              <a:spcAft>
                <a:spcPts val="306"/>
              </a:spcAft>
            </a:pPr>
            <a:r>
              <a:rPr lang="en-US"/>
              <a:t>First of all, you can’t</a:t>
            </a:r>
          </a:p>
          <a:p>
            <a:pPr lvl="1">
              <a:spcAft>
                <a:spcPts val="306"/>
              </a:spcAft>
            </a:pPr>
            <a:r>
              <a:rPr lang="en-US"/>
              <a:t>You’re talking to the hand, so to speak, or to someone who’s covering their ears</a:t>
            </a:r>
          </a:p>
          <a:p>
            <a:pPr lvl="1">
              <a:spcAft>
                <a:spcPts val="306"/>
              </a:spcAft>
            </a:pPr>
            <a:r>
              <a:rPr lang="en-US"/>
              <a:t>It goes back to the fact that this is an emotional issue, not a logical one</a:t>
            </a:r>
          </a:p>
          <a:p>
            <a:pPr lvl="1">
              <a:spcAft>
                <a:spcPts val="306"/>
              </a:spcAft>
            </a:pPr>
            <a:r>
              <a:rPr lang="en-US"/>
              <a:t>The more you try to push logic, the more they will push back</a:t>
            </a:r>
          </a:p>
          <a:p>
            <a:pPr lvl="1">
              <a:spcAft>
                <a:spcPts val="306"/>
              </a:spcAft>
            </a:pPr>
            <a:r>
              <a:rPr lang="en-US"/>
              <a:t>It won’t help defuse the situation</a:t>
            </a:r>
          </a:p>
          <a:p>
            <a:pPr lvl="1">
              <a:spcAft>
                <a:spcPts val="306"/>
              </a:spcAft>
            </a:pPr>
            <a:r>
              <a:rPr lang="en-US"/>
              <a:t>The bottom line is they want something DONE</a:t>
            </a:r>
          </a:p>
          <a:p>
            <a:pPr lvl="1">
              <a:spcAft>
                <a:spcPts val="306"/>
              </a:spcAft>
            </a:pPr>
            <a:r>
              <a:rPr lang="en-US"/>
              <a:t>Learn about how to respond to irrational people</a:t>
            </a:r>
          </a:p>
          <a:p>
            <a:pPr>
              <a:spcAft>
                <a:spcPts val="306"/>
              </a:spcAft>
            </a:pPr>
            <a:r>
              <a:rPr lang="en-US"/>
              <a:t>Solve their issue</a:t>
            </a:r>
          </a:p>
          <a:p>
            <a:pPr lvl="1">
              <a:spcAft>
                <a:spcPts val="306"/>
              </a:spcAft>
            </a:pPr>
            <a:r>
              <a:rPr lang="en-US"/>
              <a:t>Remind them that you are a community member just like them</a:t>
            </a:r>
          </a:p>
          <a:p>
            <a:pPr lvl="2">
              <a:spcAft>
                <a:spcPts val="306"/>
              </a:spcAft>
            </a:pPr>
            <a:r>
              <a:rPr lang="en-US"/>
              <a:t>You can’t force the library to take an action</a:t>
            </a:r>
          </a:p>
          <a:p>
            <a:pPr lvl="2">
              <a:spcAft>
                <a:spcPts val="306"/>
              </a:spcAft>
            </a:pPr>
            <a:r>
              <a:rPr lang="en-US"/>
              <a:t>As a Friend, you don’t control library policy</a:t>
            </a:r>
          </a:p>
          <a:p>
            <a:pPr lvl="1">
              <a:spcAft>
                <a:spcPts val="306"/>
              </a:spcAft>
            </a:pPr>
            <a:r>
              <a:rPr lang="en-US"/>
              <a:t>Encourage them to take their concerns to library administration</a:t>
            </a:r>
          </a:p>
          <a:p>
            <a:pPr lvl="2">
              <a:spcAft>
                <a:spcPts val="306"/>
              </a:spcAft>
            </a:pPr>
            <a:r>
              <a:rPr lang="en-US"/>
              <a:t>Again, let them know that the library wants to hear from them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738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413FA-317A-C87E-B5ED-86D26CFA2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5B9C6-6938-B192-79A3-3EDCB919F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4D8F6-8BD3-0155-1FB7-2F08E3BDF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Speak for the library</a:t>
            </a:r>
          </a:p>
          <a:p>
            <a:pPr lvl="1"/>
            <a:r>
              <a:rPr lang="en-US"/>
              <a:t>Don’t make promises you can’t keep</a:t>
            </a:r>
          </a:p>
          <a:p>
            <a:pPr lvl="2"/>
            <a:r>
              <a:rPr lang="en-US"/>
              <a:t>You can promise that every concern will be taken seriously</a:t>
            </a:r>
          </a:p>
          <a:p>
            <a:pPr lvl="2"/>
            <a:r>
              <a:rPr lang="en-US"/>
              <a:t>Not that anything specific will happen</a:t>
            </a:r>
          </a:p>
          <a:p>
            <a:r>
              <a:rPr lang="en-US"/>
              <a:t>Carry their concerns to the library</a:t>
            </a:r>
          </a:p>
          <a:p>
            <a:pPr lvl="1"/>
            <a:r>
              <a:rPr lang="en-US"/>
              <a:t>Only they can share their concerns accurately</a:t>
            </a:r>
          </a:p>
          <a:p>
            <a:pPr lvl="1"/>
            <a:r>
              <a:rPr lang="en-US"/>
              <a:t>It’s okay to tell them that you want to avoid confusion</a:t>
            </a:r>
          </a:p>
          <a:p>
            <a:pPr lvl="2"/>
            <a:r>
              <a:rPr lang="en-US"/>
              <a:t>Communication morphs the more people it goes through</a:t>
            </a:r>
          </a:p>
          <a:p>
            <a:pPr lvl="2"/>
            <a:r>
              <a:rPr lang="en-US"/>
              <a:t>To keep things clear, they should communicate directly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DF88D-CE70-62AB-31AF-66CB6DA03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414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Educate yourself</a:t>
            </a:r>
          </a:p>
          <a:p>
            <a:pPr lvl="1"/>
            <a:r>
              <a:rPr lang="en-US"/>
              <a:t>Know what intellectual freedom is</a:t>
            </a:r>
          </a:p>
          <a:p>
            <a:pPr lvl="1"/>
            <a:r>
              <a:rPr lang="en-US"/>
              <a:t>Be able to share that knowledge</a:t>
            </a:r>
          </a:p>
          <a:p>
            <a:pPr lvl="1"/>
            <a:r>
              <a:rPr lang="en-US"/>
              <a:t>Be aware of current events and challenges to libraries</a:t>
            </a:r>
          </a:p>
          <a:p>
            <a:pPr lvl="1"/>
            <a:r>
              <a:rPr lang="en-US"/>
              <a:t>FOLIO and OLA are good resources</a:t>
            </a:r>
          </a:p>
          <a:p>
            <a:r>
              <a:rPr lang="en-US"/>
              <a:t>Have positive examples of how the library helps the community</a:t>
            </a:r>
          </a:p>
          <a:p>
            <a:pPr lvl="1"/>
            <a:r>
              <a:rPr lang="en-US"/>
              <a:t>Early literacy initiatives</a:t>
            </a:r>
          </a:p>
          <a:p>
            <a:pPr lvl="1"/>
            <a:r>
              <a:rPr lang="en-US"/>
              <a:t>Donations to local charities</a:t>
            </a:r>
          </a:p>
          <a:p>
            <a:r>
              <a:rPr lang="en-US"/>
              <a:t>If your library is facing challenges</a:t>
            </a:r>
          </a:p>
          <a:p>
            <a:pPr lvl="1"/>
            <a:r>
              <a:rPr lang="en-US"/>
              <a:t>Write letters to the editor</a:t>
            </a:r>
          </a:p>
          <a:p>
            <a:pPr lvl="1"/>
            <a:r>
              <a:rPr lang="en-US"/>
              <a:t>Attend Board meetings</a:t>
            </a:r>
          </a:p>
          <a:p>
            <a:pPr lvl="1"/>
            <a:r>
              <a:rPr lang="en-US"/>
              <a:t>Be vocal about your support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7345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3A588-D9B4-0B1B-E84C-BB1E7FFA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33D22-CCC2-6B06-C949-A7300ACE8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13FC99-F810-D155-08C7-130DE936F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where I’m preaching to the choir, but belong to your local Friends group</a:t>
            </a:r>
          </a:p>
          <a:p>
            <a:pPr lvl="1"/>
            <a:r>
              <a:rPr lang="en-US"/>
              <a:t>Keep up your membership</a:t>
            </a:r>
          </a:p>
          <a:p>
            <a:pPr lvl="1"/>
            <a:r>
              <a:rPr lang="en-US"/>
              <a:t>Volunteer for events</a:t>
            </a:r>
          </a:p>
          <a:p>
            <a:r>
              <a:rPr lang="en-US"/>
              <a:t>Join FOLIO</a:t>
            </a:r>
          </a:p>
          <a:p>
            <a:pPr lvl="1"/>
            <a:r>
              <a:rPr lang="en-US"/>
              <a:t>It’s cheap</a:t>
            </a:r>
          </a:p>
          <a:p>
            <a:pPr lvl="1"/>
            <a:r>
              <a:rPr lang="en-US"/>
              <a:t>You already know we support local Friends groups</a:t>
            </a:r>
          </a:p>
          <a:p>
            <a:pPr lvl="1"/>
            <a:r>
              <a:rPr lang="en-US"/>
              <a:t>You can get information about what’s going on in the library world</a:t>
            </a:r>
          </a:p>
          <a:p>
            <a:pPr lvl="1"/>
            <a:r>
              <a:rPr lang="en-US"/>
              <a:t>Maybe even become a Board member!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121FD-40FD-9C9F-5498-55B39D766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062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112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3750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974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24360-09B2-4F6C-AE14-F561C116BDE5}" type="slidenum">
              <a:rPr lang="en-US" smtClean="0"/>
              <a:pPr/>
              <a:t>39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9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73CE1-9344-9A83-D100-2BC7AD54D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5DCDA-AB8C-1F0C-F128-46D8ED3D1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100B6-058E-182A-8CBB-E50AFEB49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DC6EDFA-7F33-4D26-9E4C-3F328EFAB721}" type="datetimeFigureOut">
              <a:rPr lang="en-US" smtClean="0"/>
              <a:pPr/>
              <a:t>10/7/2026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DAA4E-83B1-C698-EEF7-1FCC00B8D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7D6DA-724D-FE5C-B430-FDCC3ECEC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348FFBA-A0A4-40F4-B9D2-A72B82C4B8CA}" type="slidenum">
              <a:rPr lang="en-US" smtClean="0"/>
              <a:pPr/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2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66527-7526-619D-0F97-668B46DD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1382-E8B3-FB1B-BE13-608C1F1EB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D10F3-90E3-3C0D-4484-9F5B07E5B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2D34B-B0AA-F04E-A87D-61EFBD951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87529-65C3-01E0-3F05-D9C53B2C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B318C-2947-B90C-715D-7517011DB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pPr/>
              <a:t>10/7/2026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097E0-7D73-304B-4784-77DFC5CA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EE980-2C14-5805-0B24-70368119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pPr/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788D4A-50FE-ADC3-CE80-72674FEB8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740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3617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04E6-E98B-79EC-2982-05F6EA7D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812FB-ED6B-1B60-4AE0-A2912DA63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DA9C8-3BE1-6441-8966-CBF8BC6A2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113FB-DA60-CAD5-626C-5387967B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9B181-9C9D-A910-AB56-A4DE9C31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07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607F-83E5-2A49-27E7-6738C05D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C9DFC-0B69-C900-9E7B-4D2A14372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D01B2-E335-1EB1-1E90-4F1812CEE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B4126-4F1C-092E-9276-B64AE8DC5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9E9B8-CF06-DCB2-A7E5-5467B50C1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E5633-4B30-B273-1A44-EDCCCAADF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77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2E671-DB49-BDD7-D3FC-C787CCC40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FE80DE-6D00-EB87-60ED-944E0BDFF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4DF3B-B810-E11D-FC7A-DA01AB863C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3EC6C1-E297-F416-E064-BBB65D100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0CEB4-CBD3-B70E-75D9-31C46FB4C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C774BD-08DD-781A-9E97-F6F65A17B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360D96-1F85-0A80-955F-39E34F54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8D73ED-174C-113C-9528-C0E804D5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6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5C952-0AF8-CA27-89F2-2E68649B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35413D-EBD8-1C8E-29C7-3A74F9C1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0CBF8-5B8E-AB42-2B4D-B0F2702F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4D42F-D888-E411-6E37-9527211F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63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31415-625C-509A-D04F-5D78CD57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5BCB03-6772-193A-508C-30B279D42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BFAC2-4F2B-6796-D2BF-00C05158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5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8005-33DE-2468-8C7A-28ED19CF4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9124F-8291-701A-6071-2E1CDBFE1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E0B99-E97C-C3DA-7D4D-AFC0A1FA3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63F28-58B7-1D5A-B20C-0B95B364B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CE690-C1AD-1185-85A6-12A422E21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45F93-CAED-5665-245E-0445A359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8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F750-D743-7EE4-2196-288E3EA3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A3FC84-124A-04A8-BA06-2479C2FA4C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5C0ED-11CC-A09E-CE18-8D2EB810C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F9A80-DA23-6AE6-6222-3B824DF4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96EFE-E0BC-F5C0-315E-451A6C2F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4E044-DDF1-B8D6-53B3-EEF2277F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0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48603-7D65-6773-677C-FCEE2D4A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313B4-AE9C-620B-A8C4-462591E1B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3FE36-E07A-B824-AAE6-AAEFCC559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73690-1829-8ADF-804F-D2844A41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9FD68-7F9E-4678-3930-6FC19828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96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E30386-6A2C-74E1-0E66-8D530A0F0B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015DD-FDBD-145A-6C17-C96FB71B4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7BA60-5C9F-52EA-AE2F-77BFEFCB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6EDFA-7F33-4D26-9E4C-3F328EFAB72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52D0F-74A6-7723-3B65-FF73814A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F186E-494E-C269-3A72-87EDC0E39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8FFBA-A0A4-40F4-B9D2-A72B82C4B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8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EB1FF-9DE3-B3AB-F41D-160BE1FE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79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5C9D3-4F67-B7E5-BCDC-5F73AE58A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21BB8-BBA8-3C6E-942B-01937B105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DC6EDFA-7F33-4D26-9E4C-3F328EFAB721}" type="datetimeFigureOut">
              <a:rPr lang="en-US" smtClean="0"/>
              <a:pPr/>
              <a:t>10/7/2026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378E5-C1CD-E5ED-948E-784C5FB1D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20FAE-F991-8D63-A713-C5DFFCFEF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348FFBA-A0A4-40F4-B9D2-A72B82C4B8CA}" type="slidenum">
              <a:rPr lang="en-US" smtClean="0"/>
              <a:pPr/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62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228600" algn="l"/>
        </a:tabLst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228600" algn="l"/>
        </a:tabLst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228600" algn="l"/>
        </a:tabLst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228600" algn="l"/>
        </a:tabLst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228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tabLst>
          <a:tab pos="228600" algn="l"/>
        </a:tabLst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3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1.emf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emf"/><Relationship Id="rId11" Type="http://schemas.openxmlformats.org/officeDocument/2006/relationships/image" Target="../media/image57.emf"/><Relationship Id="rId5" Type="http://schemas.openxmlformats.org/officeDocument/2006/relationships/image" Target="../media/image51.emf"/><Relationship Id="rId10" Type="http://schemas.openxmlformats.org/officeDocument/2006/relationships/image" Target="../media/image56.emf"/><Relationship Id="rId4" Type="http://schemas.openxmlformats.org/officeDocument/2006/relationships/image" Target="../media/image50.emf"/><Relationship Id="rId9" Type="http://schemas.openxmlformats.org/officeDocument/2006/relationships/image" Target="../media/image5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3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emf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7" Type="http://schemas.openxmlformats.org/officeDocument/2006/relationships/image" Target="../media/image8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emf"/><Relationship Id="rId4" Type="http://schemas.openxmlformats.org/officeDocument/2006/relationships/image" Target="../media/image8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7" Type="http://schemas.openxmlformats.org/officeDocument/2006/relationships/image" Target="../media/image9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emf"/><Relationship Id="rId5" Type="http://schemas.openxmlformats.org/officeDocument/2006/relationships/image" Target="../media/image92.emf"/><Relationship Id="rId4" Type="http://schemas.openxmlformats.org/officeDocument/2006/relationships/image" Target="../media/image9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emf"/><Relationship Id="rId4" Type="http://schemas.openxmlformats.org/officeDocument/2006/relationships/image" Target="../media/image10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7" Type="http://schemas.openxmlformats.org/officeDocument/2006/relationships/image" Target="../media/image11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emf"/><Relationship Id="rId5" Type="http://schemas.openxmlformats.org/officeDocument/2006/relationships/image" Target="../media/image113.emf"/><Relationship Id="rId4" Type="http://schemas.openxmlformats.org/officeDocument/2006/relationships/image" Target="../media/image11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emf"/><Relationship Id="rId4" Type="http://schemas.openxmlformats.org/officeDocument/2006/relationships/image" Target="../media/image11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emf"/><Relationship Id="rId4" Type="http://schemas.openxmlformats.org/officeDocument/2006/relationships/image" Target="../media/image12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emf"/><Relationship Id="rId4" Type="http://schemas.openxmlformats.org/officeDocument/2006/relationships/image" Target="../media/image12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emf"/><Relationship Id="rId5" Type="http://schemas.openxmlformats.org/officeDocument/2006/relationships/image" Target="../media/image127.emf"/><Relationship Id="rId4" Type="http://schemas.openxmlformats.org/officeDocument/2006/relationships/image" Target="../media/image12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klibs.org/page/intellectualfreedom_tools" TargetMode="External"/><Relationship Id="rId3" Type="http://schemas.openxmlformats.org/officeDocument/2006/relationships/hyperlink" Target="https://www.ala.org/sites/default/files/united/content/IF/challenges_to_materials_and_programs_the_role_of_friends_of_the_library.pdf" TargetMode="External"/><Relationship Id="rId7" Type="http://schemas.openxmlformats.org/officeDocument/2006/relationships/hyperlink" Target="https://www.enotalone.com/article/relationships/managing-conversations-with-irrational-people-r25243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heoverwhelmedbrain.com/irrational-people/" TargetMode="External"/><Relationship Id="rId5" Type="http://schemas.openxmlformats.org/officeDocument/2006/relationships/hyperlink" Target="https://today.umd.edu/5-tips-for-responding-to-book-challenges" TargetMode="External"/><Relationship Id="rId4" Type="http://schemas.openxmlformats.org/officeDocument/2006/relationships/hyperlink" Target="https://counter-force.org/seven-ways-to-respond-to-claims-that-are-made-to-justify-book-bans/" TargetMode="External"/><Relationship Id="rId9" Type="http://schemas.openxmlformats.org/officeDocument/2006/relationships/hyperlink" Target="https://www.ala.org/united/advocacy/challenges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pb_r@yahoo.co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734E-2EA4-14B7-062E-A65AC8306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480" y="680719"/>
            <a:ext cx="9144000" cy="1020763"/>
          </a:xfrm>
        </p:spPr>
        <p:txBody>
          <a:bodyPr/>
          <a:lstStyle/>
          <a:p>
            <a:r>
              <a:rPr lang="en-US"/>
              <a:t>Neighbors and Friends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D511DF-C497-31EB-2D3C-D0EE427E9C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8560" y="1951038"/>
            <a:ext cx="9144000" cy="1213802"/>
          </a:xfrm>
        </p:spPr>
        <p:txBody>
          <a:bodyPr/>
          <a:lstStyle/>
          <a:p>
            <a:r>
              <a:rPr lang="en-US"/>
              <a:t>Helping Address Intellectual Freedom Challenges in Your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03BEF-FB8B-68F2-03E9-3F39E5659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819" y="3164840"/>
            <a:ext cx="9244361" cy="310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8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1A7ECE-299F-A087-9F21-36210B3BF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7400"/>
            <a:ext cx="10515600" cy="1254760"/>
          </a:xfrm>
        </p:spPr>
        <p:txBody>
          <a:bodyPr/>
          <a:lstStyle/>
          <a:p>
            <a:r>
              <a:rPr lang="en-US"/>
              <a:t>Who am I and why am I here talking about this?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A8F466-6B24-286F-5D40-1DE9ECD5374C}"/>
              </a:ext>
            </a:extLst>
          </p:cNvPr>
          <p:cNvGrpSpPr/>
          <p:nvPr/>
        </p:nvGrpSpPr>
        <p:grpSpPr>
          <a:xfrm>
            <a:off x="3952240" y="1818640"/>
            <a:ext cx="4287520" cy="4516120"/>
            <a:chOff x="3952240" y="1818640"/>
            <a:chExt cx="4287520" cy="45161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02258C3-FAC7-B095-F1C4-220EEA5AD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1647" t="34757" r="10632"/>
            <a:stretch>
              <a:fillRect/>
            </a:stretch>
          </p:blipFill>
          <p:spPr>
            <a:xfrm>
              <a:off x="3952240" y="2595718"/>
              <a:ext cx="4287520" cy="373904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56BC85F-A680-B0E0-5CFC-ED2C3BD66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085757">
              <a:off x="4620856" y="1818640"/>
              <a:ext cx="2605867" cy="2582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262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C75F-450B-AFD0-01ED-11BCF36B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1830"/>
            <a:ext cx="10515600" cy="2206010"/>
          </a:xfrm>
        </p:spPr>
        <p:txBody>
          <a:bodyPr/>
          <a:lstStyle/>
          <a:p>
            <a:pPr algn="ctr"/>
            <a:r>
              <a:rPr lang="en-US"/>
              <a:t>Intellectual freedom is the freedom to hold, receive, and disseminate ideas without restriction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773A8-ACE3-B8F0-0E79-15C5C5DEF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591" y="3234612"/>
            <a:ext cx="3343609" cy="2715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02A7E1-4D4D-2F7C-3BA5-C221C8CF36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131"/>
          <a:stretch>
            <a:fillRect/>
          </a:stretch>
        </p:blipFill>
        <p:spPr>
          <a:xfrm>
            <a:off x="6746240" y="2946400"/>
            <a:ext cx="3994287" cy="346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16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0AAFB-DA5B-44A8-DEDB-64CC21805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02336-7256-ECDE-C8ED-4ABFBAA93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504" y="685801"/>
            <a:ext cx="9129256" cy="2743199"/>
          </a:xfrm>
        </p:spPr>
        <p:txBody>
          <a:bodyPr>
            <a:normAutofit/>
          </a:bodyPr>
          <a:lstStyle/>
          <a:p>
            <a:pPr algn="ctr"/>
            <a:r>
              <a:rPr lang="en-US" sz="4000"/>
              <a:t>In libraries, intellectual freedom is the right of library users to read, seek information, and speak freely as guaranteed by the First Amendment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AB3F6D-9A8B-FE82-8F3E-F5DFFBBC48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3302000"/>
            <a:ext cx="4023359" cy="32560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DC7E16-FB17-4306-9242-5F332B648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5907" y="3230880"/>
            <a:ext cx="1561218" cy="332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70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3CBD6-56E3-ECE5-5584-4FF40EAEB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2AA2E-A901-C376-EAB4-DAD612561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144" y="802640"/>
            <a:ext cx="9352776" cy="2490490"/>
          </a:xfrm>
        </p:spPr>
        <p:txBody>
          <a:bodyPr/>
          <a:lstStyle/>
          <a:p>
            <a:pPr algn="ctr"/>
            <a:r>
              <a:rPr lang="en-US"/>
              <a:t>Intellectual freedom is often associated with attempts to prevent libraries from providing access to materials or ideas, or to limit access to materials or ideas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98E091-360F-748D-6763-6DDE0FF0A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203" y="3093547"/>
            <a:ext cx="2214757" cy="33148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F6DCA6-7DB4-0C36-885A-D816B3D48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434" y="3462938"/>
            <a:ext cx="3480566" cy="259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55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96EA-041D-911C-BCFF-5E743DCB9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 its core, intellectual freedom is about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419E2-A273-29AD-EC44-A4D7A60F9A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794" r="26892"/>
          <a:stretch>
            <a:fillRect/>
          </a:stretch>
        </p:blipFill>
        <p:spPr>
          <a:xfrm>
            <a:off x="1399540" y="1565893"/>
            <a:ext cx="1864360" cy="4427253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01A5A3B-D279-88F6-959E-FD1B21707130}"/>
              </a:ext>
            </a:extLst>
          </p:cNvPr>
          <p:cNvSpPr/>
          <p:nvPr/>
        </p:nvSpPr>
        <p:spPr>
          <a:xfrm>
            <a:off x="3532823" y="2043896"/>
            <a:ext cx="6858000" cy="2377440"/>
          </a:xfrm>
          <a:prstGeom prst="wedgeRoundRectCallout">
            <a:avLst>
              <a:gd name="adj1" fmla="val -64537"/>
              <a:gd name="adj2" fmla="val -511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758C94-275B-A56E-57FE-4285D19318D9}"/>
              </a:ext>
            </a:extLst>
          </p:cNvPr>
          <p:cNvGrpSpPr/>
          <p:nvPr/>
        </p:nvGrpSpPr>
        <p:grpSpPr>
          <a:xfrm>
            <a:off x="4018280" y="2198033"/>
            <a:ext cx="6093460" cy="2069167"/>
            <a:chOff x="2778760" y="2030754"/>
            <a:chExt cx="6093460" cy="20691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0E5B42F-3DFE-DF76-00BC-B1CAC2E61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8760" y="2030754"/>
              <a:ext cx="5887086" cy="20691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238751-8696-D921-390B-9BB78CE20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9255" r="14014" b="18258"/>
            <a:stretch>
              <a:fillRect/>
            </a:stretch>
          </p:blipFill>
          <p:spPr>
            <a:xfrm>
              <a:off x="2778760" y="2191980"/>
              <a:ext cx="6093460" cy="1470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747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4F8A9-DD09-D1FD-26A4-965172836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0B592-EA6C-3A76-1706-DE7E871BA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480" y="444056"/>
            <a:ext cx="9377680" cy="2025015"/>
          </a:xfrm>
        </p:spPr>
        <p:txBody>
          <a:bodyPr/>
          <a:lstStyle/>
          <a:p>
            <a:r>
              <a:rPr lang="en-US"/>
              <a:t>As library Friends, we respect each person’s right to access and absorb whatever ideas they choose in the manner they choose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288690-DA38-00DA-BE20-18F8AFE98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767" y="2488822"/>
            <a:ext cx="2732049" cy="2509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45197B-3051-E299-558E-9A76650D8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186" y="3949344"/>
            <a:ext cx="2661923" cy="22836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86FA39-3B19-EAEB-6D37-DEFFAB22D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7321" y="2601509"/>
            <a:ext cx="2283650" cy="228365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2D5B3FD-395A-CE7D-2D8F-7D0767CE2A6F}"/>
              </a:ext>
            </a:extLst>
          </p:cNvPr>
          <p:cNvGrpSpPr/>
          <p:nvPr/>
        </p:nvGrpSpPr>
        <p:grpSpPr>
          <a:xfrm>
            <a:off x="884907" y="3678470"/>
            <a:ext cx="1646307" cy="2413378"/>
            <a:chOff x="1147693" y="2204720"/>
            <a:chExt cx="2559139" cy="363765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A1EFB9F-40E3-22F2-C699-9BACF8D78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2482" t="22610" r="14694"/>
            <a:stretch>
              <a:fillRect/>
            </a:stretch>
          </p:blipFill>
          <p:spPr>
            <a:xfrm>
              <a:off x="1262717" y="2204720"/>
              <a:ext cx="2444115" cy="262242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0835DB2-2C68-248E-16B1-A2158DA8E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47693" y="3345130"/>
              <a:ext cx="2444115" cy="2497248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BEF156-D35A-82C7-B8B7-FDB4ACCFAC8D}"/>
              </a:ext>
            </a:extLst>
          </p:cNvPr>
          <p:cNvGrpSpPr/>
          <p:nvPr/>
        </p:nvGrpSpPr>
        <p:grpSpPr>
          <a:xfrm>
            <a:off x="10313543" y="2066783"/>
            <a:ext cx="1218640" cy="1102263"/>
            <a:chOff x="10313543" y="2066783"/>
            <a:chExt cx="1218640" cy="1102263"/>
          </a:xfrm>
        </p:grpSpPr>
        <p:sp>
          <p:nvSpPr>
            <p:cNvPr id="15" name="Thought Bubble: Cloud 14">
              <a:extLst>
                <a:ext uri="{FF2B5EF4-FFF2-40B4-BE49-F238E27FC236}">
                  <a16:creationId xmlns:a16="http://schemas.microsoft.com/office/drawing/2014/main" id="{17FA7410-7466-BE44-DF1D-635B56E3A43F}"/>
                </a:ext>
              </a:extLst>
            </p:cNvPr>
            <p:cNvSpPr/>
            <p:nvPr/>
          </p:nvSpPr>
          <p:spPr>
            <a:xfrm>
              <a:off x="10313543" y="2066783"/>
              <a:ext cx="1218640" cy="1102263"/>
            </a:xfrm>
            <a:prstGeom prst="cloudCallout">
              <a:avLst>
                <a:gd name="adj1" fmla="val -69068"/>
                <a:gd name="adj2" fmla="val 81759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68FBF83-B932-C110-173A-6C7A032B1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00795" y="2255821"/>
              <a:ext cx="512956" cy="691376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6697FF4-BF00-B877-BAB5-4128EAD4FCB8}"/>
              </a:ext>
            </a:extLst>
          </p:cNvPr>
          <p:cNvGrpSpPr/>
          <p:nvPr/>
        </p:nvGrpSpPr>
        <p:grpSpPr>
          <a:xfrm>
            <a:off x="5278495" y="5171921"/>
            <a:ext cx="1218640" cy="1102263"/>
            <a:chOff x="5278495" y="5171921"/>
            <a:chExt cx="1218640" cy="1102263"/>
          </a:xfrm>
        </p:grpSpPr>
        <p:sp>
          <p:nvSpPr>
            <p:cNvPr id="19" name="Thought Bubble: Cloud 18">
              <a:extLst>
                <a:ext uri="{FF2B5EF4-FFF2-40B4-BE49-F238E27FC236}">
                  <a16:creationId xmlns:a16="http://schemas.microsoft.com/office/drawing/2014/main" id="{D962AF70-2458-58F7-E3BC-EAF099ABA5BA}"/>
                </a:ext>
              </a:extLst>
            </p:cNvPr>
            <p:cNvSpPr/>
            <p:nvPr/>
          </p:nvSpPr>
          <p:spPr>
            <a:xfrm>
              <a:off x="5278495" y="5171921"/>
              <a:ext cx="1218640" cy="1102263"/>
            </a:xfrm>
            <a:prstGeom prst="cloudCallout">
              <a:avLst>
                <a:gd name="adj1" fmla="val 97675"/>
                <a:gd name="adj2" fmla="val -10074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3CC47F-8AE2-F82D-5389-2A54C3894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9851" y="5382940"/>
              <a:ext cx="512956" cy="680224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AAE8BB-1786-29CE-4CAE-2CDE45E5AAAF}"/>
              </a:ext>
            </a:extLst>
          </p:cNvPr>
          <p:cNvGrpSpPr/>
          <p:nvPr/>
        </p:nvGrpSpPr>
        <p:grpSpPr>
          <a:xfrm>
            <a:off x="4174393" y="2383312"/>
            <a:ext cx="1003746" cy="891244"/>
            <a:chOff x="4174393" y="2383312"/>
            <a:chExt cx="1003746" cy="891244"/>
          </a:xfrm>
        </p:grpSpPr>
        <p:sp>
          <p:nvSpPr>
            <p:cNvPr id="21" name="Thought Bubble: Cloud 20">
              <a:extLst>
                <a:ext uri="{FF2B5EF4-FFF2-40B4-BE49-F238E27FC236}">
                  <a16:creationId xmlns:a16="http://schemas.microsoft.com/office/drawing/2014/main" id="{3D4EAB92-3C56-1256-83D3-EFD28D3106E2}"/>
                </a:ext>
              </a:extLst>
            </p:cNvPr>
            <p:cNvSpPr/>
            <p:nvPr/>
          </p:nvSpPr>
          <p:spPr>
            <a:xfrm>
              <a:off x="4174393" y="2383312"/>
              <a:ext cx="1003746" cy="891244"/>
            </a:xfrm>
            <a:prstGeom prst="cloudCallout">
              <a:avLst>
                <a:gd name="adj1" fmla="val -59064"/>
                <a:gd name="adj2" fmla="val 45811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376A2D3-5178-2794-311C-E15C2CFF2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16913" y="2469071"/>
              <a:ext cx="512956" cy="68022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189316-EF89-7478-0012-44D5911A083D}"/>
              </a:ext>
            </a:extLst>
          </p:cNvPr>
          <p:cNvGrpSpPr/>
          <p:nvPr/>
        </p:nvGrpSpPr>
        <p:grpSpPr>
          <a:xfrm>
            <a:off x="213770" y="3525520"/>
            <a:ext cx="1015590" cy="1022863"/>
            <a:chOff x="213770" y="3525520"/>
            <a:chExt cx="1015590" cy="1022863"/>
          </a:xfrm>
        </p:grpSpPr>
        <p:sp>
          <p:nvSpPr>
            <p:cNvPr id="23" name="Thought Bubble: Cloud 22">
              <a:extLst>
                <a:ext uri="{FF2B5EF4-FFF2-40B4-BE49-F238E27FC236}">
                  <a16:creationId xmlns:a16="http://schemas.microsoft.com/office/drawing/2014/main" id="{A334468A-CB53-F07A-80E4-D1142F7D9888}"/>
                </a:ext>
              </a:extLst>
            </p:cNvPr>
            <p:cNvSpPr/>
            <p:nvPr/>
          </p:nvSpPr>
          <p:spPr>
            <a:xfrm>
              <a:off x="213770" y="3525520"/>
              <a:ext cx="1015590" cy="1022863"/>
            </a:xfrm>
            <a:prstGeom prst="cloudCallout">
              <a:avLst>
                <a:gd name="adj1" fmla="val 54776"/>
                <a:gd name="adj2" fmla="val 6137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9BD97AE-893E-F5DF-A5D6-4144AEB77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9847" y="3678368"/>
              <a:ext cx="512956" cy="680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945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37F93-7DEC-5DB7-D2A3-D80FADFEA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C41B4-BCDF-7A4A-5359-D57D8E0DE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840" y="545465"/>
            <a:ext cx="7640320" cy="2533015"/>
          </a:xfrm>
        </p:spPr>
        <p:txBody>
          <a:bodyPr/>
          <a:lstStyle/>
          <a:p>
            <a:r>
              <a:rPr lang="en-US"/>
              <a:t>As library Friends, we don’t judge another person’s choices as to what ideas they absorb, or what ideas they teach their children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0CC435-14EF-1BB6-6D46-9C1551248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021" y="3481747"/>
            <a:ext cx="2386609" cy="26411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DA93DF-43A5-AF72-BFB4-A152CF59F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136" y="3078480"/>
            <a:ext cx="2386609" cy="21816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907F38-8D1C-FB24-10F0-1069CDDD9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801" y="3641122"/>
            <a:ext cx="2787059" cy="261501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F0F8CA6-E2BE-F61E-18D4-1D837D3A804A}"/>
              </a:ext>
            </a:extLst>
          </p:cNvPr>
          <p:cNvGrpSpPr/>
          <p:nvPr/>
        </p:nvGrpSpPr>
        <p:grpSpPr>
          <a:xfrm>
            <a:off x="10321266" y="3224374"/>
            <a:ext cx="1218640" cy="1102263"/>
            <a:chOff x="10313543" y="2066783"/>
            <a:chExt cx="1218640" cy="1102263"/>
          </a:xfrm>
        </p:grpSpPr>
        <p:sp>
          <p:nvSpPr>
            <p:cNvPr id="4" name="Thought Bubble: Cloud 3">
              <a:extLst>
                <a:ext uri="{FF2B5EF4-FFF2-40B4-BE49-F238E27FC236}">
                  <a16:creationId xmlns:a16="http://schemas.microsoft.com/office/drawing/2014/main" id="{B781ADCA-B1DE-C4B6-2F86-090B016E34EF}"/>
                </a:ext>
              </a:extLst>
            </p:cNvPr>
            <p:cNvSpPr/>
            <p:nvPr/>
          </p:nvSpPr>
          <p:spPr>
            <a:xfrm>
              <a:off x="10313543" y="2066783"/>
              <a:ext cx="1218640" cy="1102263"/>
            </a:xfrm>
            <a:prstGeom prst="cloudCallout">
              <a:avLst>
                <a:gd name="adj1" fmla="val -69068"/>
                <a:gd name="adj2" fmla="val 81759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814BC8-B7B1-0B5B-ECB2-185A85666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00795" y="2255821"/>
              <a:ext cx="512956" cy="69137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C5F28A-596A-E22A-D244-16F79DF1F0BC}"/>
              </a:ext>
            </a:extLst>
          </p:cNvPr>
          <p:cNvGrpSpPr/>
          <p:nvPr/>
        </p:nvGrpSpPr>
        <p:grpSpPr>
          <a:xfrm>
            <a:off x="7270952" y="2359676"/>
            <a:ext cx="1580053" cy="1281446"/>
            <a:chOff x="7270952" y="2359676"/>
            <a:chExt cx="1580053" cy="1281446"/>
          </a:xfrm>
        </p:grpSpPr>
        <p:sp>
          <p:nvSpPr>
            <p:cNvPr id="9" name="Thought Bubble: Cloud 8">
              <a:extLst>
                <a:ext uri="{FF2B5EF4-FFF2-40B4-BE49-F238E27FC236}">
                  <a16:creationId xmlns:a16="http://schemas.microsoft.com/office/drawing/2014/main" id="{B45777E3-4A8E-A4F5-3C80-BF93536DC6CE}"/>
                </a:ext>
              </a:extLst>
            </p:cNvPr>
            <p:cNvSpPr/>
            <p:nvPr/>
          </p:nvSpPr>
          <p:spPr>
            <a:xfrm>
              <a:off x="7270952" y="2359676"/>
              <a:ext cx="1580053" cy="1281446"/>
            </a:xfrm>
            <a:prstGeom prst="cloudCallout">
              <a:avLst>
                <a:gd name="adj1" fmla="val -74455"/>
                <a:gd name="adj2" fmla="val 5871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E58EE4B-76F4-CB73-5760-5871B6368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52716" y="2482982"/>
              <a:ext cx="807473" cy="978038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6E4729-21E8-1E2B-6C51-F5F7A1F6C52E}"/>
              </a:ext>
            </a:extLst>
          </p:cNvPr>
          <p:cNvGrpSpPr/>
          <p:nvPr/>
        </p:nvGrpSpPr>
        <p:grpSpPr>
          <a:xfrm>
            <a:off x="2775374" y="2772411"/>
            <a:ext cx="1218640" cy="1102263"/>
            <a:chOff x="2775374" y="2772411"/>
            <a:chExt cx="1218640" cy="1102263"/>
          </a:xfrm>
        </p:grpSpPr>
        <p:sp>
          <p:nvSpPr>
            <p:cNvPr id="14" name="Thought Bubble: Cloud 13">
              <a:extLst>
                <a:ext uri="{FF2B5EF4-FFF2-40B4-BE49-F238E27FC236}">
                  <a16:creationId xmlns:a16="http://schemas.microsoft.com/office/drawing/2014/main" id="{C9E68962-27EE-23CA-8668-7A9E2D55DD0E}"/>
                </a:ext>
              </a:extLst>
            </p:cNvPr>
            <p:cNvSpPr/>
            <p:nvPr/>
          </p:nvSpPr>
          <p:spPr>
            <a:xfrm>
              <a:off x="2775374" y="2772411"/>
              <a:ext cx="1218640" cy="1102263"/>
            </a:xfrm>
            <a:prstGeom prst="cloudCallout">
              <a:avLst>
                <a:gd name="adj1" fmla="val -30043"/>
                <a:gd name="adj2" fmla="val 101351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7CEF66-9ABA-DB31-8167-5E57B63F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36730" y="2983430"/>
              <a:ext cx="512956" cy="680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392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2D66E-5F95-9EF8-3CE5-68BE93D11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30FDC-3D64-2E41-FD25-1C84EAA71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920" y="558801"/>
            <a:ext cx="9296399" cy="1889759"/>
          </a:xfrm>
        </p:spPr>
        <p:txBody>
          <a:bodyPr/>
          <a:lstStyle/>
          <a:p>
            <a:pPr algn="ctr"/>
            <a:r>
              <a:rPr lang="en-US"/>
              <a:t>As library Friends, we respect the fact that every viewpoint is equally available within libraries, even if we disagree with it</a:t>
            </a:r>
          </a:p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B1F582-3EF5-B9C2-2957-382B8025C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414" y="2266173"/>
            <a:ext cx="6184266" cy="348567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608F47-012A-87D4-A9B7-77FA3FF6DE79}"/>
              </a:ext>
            </a:extLst>
          </p:cNvPr>
          <p:cNvSpPr txBox="1">
            <a:spLocks/>
          </p:cNvSpPr>
          <p:nvPr/>
        </p:nvSpPr>
        <p:spPr>
          <a:xfrm>
            <a:off x="4511040" y="5751850"/>
            <a:ext cx="6898641" cy="904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Especially if we disagree with it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3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93CB16-28FA-5D59-7FB7-E7A97362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These days, people seem to have an opinion about everything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B9316F-7F13-F333-CCE7-52838AB9F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135" y="2225040"/>
            <a:ext cx="6022260" cy="304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138B63-6307-A1C1-0C25-585F8A49DD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25236" y="3645872"/>
            <a:ext cx="878078" cy="12507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D85C93-2762-BC7C-73C2-550DF7CA7B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576849"/>
            <a:ext cx="3021264" cy="2870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A36634-5503-65EF-B3DA-5DB4E7C6CB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041" y="2623314"/>
            <a:ext cx="2853014" cy="277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3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7A1FD-E5E7-B644-D24D-E2F8F5909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48" y="769375"/>
            <a:ext cx="8783774" cy="1681996"/>
          </a:xfrm>
        </p:spPr>
        <p:txBody>
          <a:bodyPr/>
          <a:lstStyle/>
          <a:p>
            <a:r>
              <a:rPr lang="en-US"/>
              <a:t>They recognize you</a:t>
            </a:r>
          </a:p>
          <a:p>
            <a:r>
              <a:rPr lang="en-US"/>
              <a:t>They know you are a library supporter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127F7E1-449F-0E37-26C9-11794118A268}"/>
              </a:ext>
            </a:extLst>
          </p:cNvPr>
          <p:cNvGrpSpPr/>
          <p:nvPr/>
        </p:nvGrpSpPr>
        <p:grpSpPr>
          <a:xfrm>
            <a:off x="728625" y="2487565"/>
            <a:ext cx="3343792" cy="2764846"/>
            <a:chOff x="1788903" y="1710353"/>
            <a:chExt cx="3307080" cy="32203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7658A0-783A-52F2-8B1A-893BDE598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3820" r="9920"/>
            <a:stretch>
              <a:fillRect/>
            </a:stretch>
          </p:blipFill>
          <p:spPr>
            <a:xfrm>
              <a:off x="3891280" y="1961006"/>
              <a:ext cx="1204703" cy="271907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0B12487-55D9-D879-5B0F-922BBFE5F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88903" y="1710353"/>
              <a:ext cx="2356377" cy="3220383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EA823DC-E146-2032-7ABD-950EF0D09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072" y="2705998"/>
            <a:ext cx="3014091" cy="243786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0A50072-05F1-55CA-73C8-BF68FE5EAF8D}"/>
              </a:ext>
            </a:extLst>
          </p:cNvPr>
          <p:cNvGrpSpPr/>
          <p:nvPr/>
        </p:nvGrpSpPr>
        <p:grpSpPr>
          <a:xfrm>
            <a:off x="9347076" y="733181"/>
            <a:ext cx="2642869" cy="5214914"/>
            <a:chOff x="9128555" y="883471"/>
            <a:chExt cx="2442701" cy="48761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83A1FB0-8DBA-3E13-4E81-B81917511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7672"/>
            <a:stretch>
              <a:fillRect/>
            </a:stretch>
          </p:blipFill>
          <p:spPr>
            <a:xfrm>
              <a:off x="9128555" y="883471"/>
              <a:ext cx="2442701" cy="240502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479D6C3-0644-2ECB-F35A-2D8F8482F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28556" y="3174401"/>
              <a:ext cx="2442700" cy="258526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240DA49-79AB-CF6B-1D50-5A4ECDBB100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3731" y="1877439"/>
            <a:ext cx="2070940" cy="155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0776E-3B5B-9F34-4603-4C36DA38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79244-3B3F-93CD-9C5B-48381AB6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48" y="769374"/>
            <a:ext cx="8783774" cy="2413875"/>
          </a:xfrm>
        </p:spPr>
        <p:txBody>
          <a:bodyPr/>
          <a:lstStyle/>
          <a:p>
            <a:r>
              <a:rPr lang="en-US"/>
              <a:t>They may see you as more accessible than library staff</a:t>
            </a:r>
          </a:p>
          <a:p>
            <a:r>
              <a:rPr lang="en-US"/>
              <a:t>They might see you as more receptive to hearing their side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FE747A-8EE9-3A44-A092-A175F2EEBDFC}"/>
              </a:ext>
            </a:extLst>
          </p:cNvPr>
          <p:cNvGrpSpPr/>
          <p:nvPr/>
        </p:nvGrpSpPr>
        <p:grpSpPr>
          <a:xfrm>
            <a:off x="9347076" y="733181"/>
            <a:ext cx="2642869" cy="5214914"/>
            <a:chOff x="9128555" y="883471"/>
            <a:chExt cx="2442701" cy="48761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039D5E-8934-54AB-5720-356461D2B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7672"/>
            <a:stretch>
              <a:fillRect/>
            </a:stretch>
          </p:blipFill>
          <p:spPr>
            <a:xfrm>
              <a:off x="9128555" y="883471"/>
              <a:ext cx="2442701" cy="240502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DD3C7E-0F5E-07CA-FDFB-970200157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28556" y="3174401"/>
              <a:ext cx="2442700" cy="2585262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71472C27-EBC3-44B6-7591-5F72B9B43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49" y="3674752"/>
            <a:ext cx="3261756" cy="21812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0DB97AA-DD63-C68E-2CD5-07FEC056B5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6861" y="3015978"/>
            <a:ext cx="2098277" cy="219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21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C650C-5B14-C290-6A3E-38333C0C4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" y="1543473"/>
            <a:ext cx="5496065" cy="1376319"/>
          </a:xfrm>
        </p:spPr>
        <p:txBody>
          <a:bodyPr/>
          <a:lstStyle/>
          <a:p>
            <a:r>
              <a:rPr lang="en-US"/>
              <a:t>People involved in the same activities as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C7AF9-3D6B-CFDC-ED16-FAD7D6160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046" y="1437323"/>
            <a:ext cx="2087385" cy="1482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4136E9-52EB-7CB8-5285-40190DE39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6118" y="223145"/>
            <a:ext cx="2732049" cy="24978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859112-0976-6689-D190-EE6FB13C6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993" y="3239252"/>
            <a:ext cx="3209304" cy="2272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DE37C-515E-535D-79EA-104FC6523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603" y="4091675"/>
            <a:ext cx="1858285" cy="214754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33156E-EE37-7B94-1455-1DEC3C73C006}"/>
              </a:ext>
            </a:extLst>
          </p:cNvPr>
          <p:cNvSpPr txBox="1">
            <a:spLocks/>
          </p:cNvSpPr>
          <p:nvPr/>
        </p:nvSpPr>
        <p:spPr>
          <a:xfrm>
            <a:off x="7922126" y="424000"/>
            <a:ext cx="3209305" cy="10480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People you know casually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D9F011-41FE-F5DB-3AE8-4AA1C5E39D5C}"/>
              </a:ext>
            </a:extLst>
          </p:cNvPr>
          <p:cNvSpPr txBox="1">
            <a:spLocks/>
          </p:cNvSpPr>
          <p:nvPr/>
        </p:nvSpPr>
        <p:spPr>
          <a:xfrm>
            <a:off x="11066" y="3210315"/>
            <a:ext cx="2245360" cy="727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600"/>
              <a:t>Clubs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22A2D17-E656-9097-2347-039C9B59D2BC}"/>
              </a:ext>
            </a:extLst>
          </p:cNvPr>
          <p:cNvSpPr txBox="1">
            <a:spLocks/>
          </p:cNvSpPr>
          <p:nvPr/>
        </p:nvSpPr>
        <p:spPr>
          <a:xfrm>
            <a:off x="3049649" y="3210315"/>
            <a:ext cx="2245360" cy="727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600"/>
              <a:t>Church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B9F73F0-C3BA-C33C-01DC-C2E957070507}"/>
              </a:ext>
            </a:extLst>
          </p:cNvPr>
          <p:cNvSpPr txBox="1">
            <a:spLocks/>
          </p:cNvSpPr>
          <p:nvPr/>
        </p:nvSpPr>
        <p:spPr>
          <a:xfrm>
            <a:off x="6311272" y="5511327"/>
            <a:ext cx="4147383" cy="727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2286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228600" algn="l"/>
              </a:tabLs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600"/>
              <a:t>Family members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648F8B2-4E0D-0054-4A51-6140766B53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441" y="3938209"/>
            <a:ext cx="233362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02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BFB11-C574-9AE9-7711-6024AE237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someone might be concerned about in the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9B233-F067-C457-8293-E55E8132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78551"/>
          </a:xfrm>
        </p:spPr>
        <p:txBody>
          <a:bodyPr/>
          <a:lstStyle/>
          <a:p>
            <a:r>
              <a:rPr lang="en-US"/>
              <a:t>Something in the library collection</a:t>
            </a:r>
          </a:p>
          <a:p>
            <a:r>
              <a:rPr lang="en-US"/>
              <a:t>Programming that the library is offering</a:t>
            </a:r>
          </a:p>
          <a:p>
            <a:r>
              <a:rPr lang="en-US"/>
              <a:t>Displays in the library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009EF5-5148-BDF6-560C-3AB12F1FB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25" y="3878279"/>
            <a:ext cx="2616200" cy="2594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1F0B9E-7E5A-13D4-5D10-4AA3B8772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089" y="3804176"/>
            <a:ext cx="4373846" cy="2594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433A29-9F1C-A9B7-CD96-179D45C7C6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726032" y="1010404"/>
            <a:ext cx="1773044" cy="24421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A07404-F665-1787-D716-5F7B6F7CDE4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946021" y="3567793"/>
            <a:ext cx="1407779" cy="209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56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DA2FDC-D8BD-C7F3-E02B-0852624A1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Remember they are people</a:t>
            </a:r>
          </a:p>
          <a:p>
            <a:r>
              <a:rPr lang="en-US"/>
              <a:t>They are coming from a place of emotion</a:t>
            </a:r>
          </a:p>
          <a:p>
            <a:pPr lvl="1"/>
            <a:r>
              <a:rPr lang="en-US"/>
              <a:t>Generally fear</a:t>
            </a:r>
          </a:p>
          <a:p>
            <a:pPr lvl="1"/>
            <a:r>
              <a:rPr lang="en-US"/>
              <a:t>Because they are emotional, they are illogical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9338F-4E2F-379A-4525-B0BEE3FD8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256" y="3486870"/>
            <a:ext cx="4307267" cy="2455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11FF00-33F7-C1D3-2425-5F17BC078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578" y="3358687"/>
            <a:ext cx="3029862" cy="27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75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DFE99-E62A-FB68-68C3-29E16EE98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094C8A-7C7D-D07C-237C-96A46E614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240" y="902800"/>
            <a:ext cx="8387080" cy="669679"/>
          </a:xfrm>
        </p:spPr>
        <p:txBody>
          <a:bodyPr/>
          <a:lstStyle/>
          <a:p>
            <a:r>
              <a:rPr lang="en-US"/>
              <a:t>They frequently care about libraries a lot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D76A2B8-43E7-BE4F-0DD1-093285453C68}"/>
              </a:ext>
            </a:extLst>
          </p:cNvPr>
          <p:cNvGrpSpPr/>
          <p:nvPr/>
        </p:nvGrpSpPr>
        <p:grpSpPr>
          <a:xfrm>
            <a:off x="6775671" y="2993987"/>
            <a:ext cx="2043408" cy="1468789"/>
            <a:chOff x="6197150" y="4918834"/>
            <a:chExt cx="2043408" cy="1468789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E6C62EB-C78A-17D5-CDAC-D4C74E0A4E59}"/>
                </a:ext>
              </a:extLst>
            </p:cNvPr>
            <p:cNvGrpSpPr/>
            <p:nvPr/>
          </p:nvGrpSpPr>
          <p:grpSpPr>
            <a:xfrm>
              <a:off x="6197150" y="4918834"/>
              <a:ext cx="2043408" cy="1361529"/>
              <a:chOff x="4629003" y="2456012"/>
              <a:chExt cx="2043408" cy="1361529"/>
            </a:xfrm>
          </p:grpSpPr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7A00A0F8-660B-BCA9-9C09-E16E1DC79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9018" b="26142"/>
              <a:stretch>
                <a:fillRect/>
              </a:stretch>
            </p:blipFill>
            <p:spPr>
              <a:xfrm>
                <a:off x="4629003" y="2456012"/>
                <a:ext cx="1913146" cy="1361529"/>
              </a:xfrm>
              <a:prstGeom prst="rect">
                <a:avLst/>
              </a:prstGeom>
            </p:spPr>
          </p:pic>
          <p:sp>
            <p:nvSpPr>
              <p:cNvPr id="49" name="Isosceles Triangle 48">
                <a:extLst>
                  <a:ext uri="{FF2B5EF4-FFF2-40B4-BE49-F238E27FC236}">
                    <a16:creationId xmlns:a16="http://schemas.microsoft.com/office/drawing/2014/main" id="{CC7D5A03-1459-D6E1-04D9-8ACD744359B8}"/>
                  </a:ext>
                </a:extLst>
              </p:cNvPr>
              <p:cNvSpPr/>
              <p:nvPr/>
            </p:nvSpPr>
            <p:spPr>
              <a:xfrm>
                <a:off x="5181272" y="2529154"/>
                <a:ext cx="616904" cy="338544"/>
              </a:xfrm>
              <a:prstGeom prst="triangle">
                <a:avLst>
                  <a:gd name="adj" fmla="val 51775"/>
                </a:avLst>
              </a:prstGeom>
              <a:solidFill>
                <a:srgbClr val="C0C0C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BF4F356-244D-948D-783E-1DCD8A666EAE}"/>
                  </a:ext>
                </a:extLst>
              </p:cNvPr>
              <p:cNvSpPr txBox="1"/>
              <p:nvPr/>
            </p:nvSpPr>
            <p:spPr>
              <a:xfrm>
                <a:off x="5585292" y="2974958"/>
                <a:ext cx="108711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LIBRARY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D6D94A5-B1B4-4CFF-5099-7D5EEA461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9637" y="5545185"/>
              <a:ext cx="1814670" cy="842438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762B41C-B1FD-5ACF-02FA-B16BE39B4867}"/>
              </a:ext>
            </a:extLst>
          </p:cNvPr>
          <p:cNvGrpSpPr/>
          <p:nvPr/>
        </p:nvGrpSpPr>
        <p:grpSpPr>
          <a:xfrm>
            <a:off x="3973957" y="2246454"/>
            <a:ext cx="1848708" cy="2209431"/>
            <a:chOff x="6499355" y="2016301"/>
            <a:chExt cx="1848708" cy="220943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57641A-B34B-D6C6-9812-F2A962AB7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99355" y="2016301"/>
              <a:ext cx="1848708" cy="2209431"/>
            </a:xfrm>
            <a:prstGeom prst="rect">
              <a:avLst/>
            </a:prstGeom>
          </p:spPr>
        </p:pic>
        <p:sp>
          <p:nvSpPr>
            <p:cNvPr id="54" name="Heart 53">
              <a:extLst>
                <a:ext uri="{FF2B5EF4-FFF2-40B4-BE49-F238E27FC236}">
                  <a16:creationId xmlns:a16="http://schemas.microsoft.com/office/drawing/2014/main" id="{B2022E0E-4924-0C95-0DBD-B6E3A11EB491}"/>
                </a:ext>
              </a:extLst>
            </p:cNvPr>
            <p:cNvSpPr/>
            <p:nvPr/>
          </p:nvSpPr>
          <p:spPr>
            <a:xfrm>
              <a:off x="7153411" y="2494426"/>
              <a:ext cx="1161684" cy="1205302"/>
            </a:xfrm>
            <a:prstGeom prst="hear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4DD457B-236F-A39C-F36A-B07C66EE7847}"/>
              </a:ext>
            </a:extLst>
          </p:cNvPr>
          <p:cNvGrpSpPr/>
          <p:nvPr/>
        </p:nvGrpSpPr>
        <p:grpSpPr>
          <a:xfrm>
            <a:off x="454182" y="2246454"/>
            <a:ext cx="2757858" cy="2593894"/>
            <a:chOff x="1185702" y="19266"/>
            <a:chExt cx="2757858" cy="259389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1F19099-6596-BFC7-87E3-EA2696CF5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1824" y="19266"/>
              <a:ext cx="2731736" cy="165038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B3C16BE-A092-895F-5979-EDA17D5ED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47240" y="581528"/>
              <a:ext cx="1315720" cy="1323995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A3F777C-5E45-1304-5D50-D4B313818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85702" y="890797"/>
              <a:ext cx="2658237" cy="1722363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18D61B7-B206-CD9C-127C-228744240721}"/>
              </a:ext>
            </a:extLst>
          </p:cNvPr>
          <p:cNvGrpSpPr/>
          <p:nvPr/>
        </p:nvGrpSpPr>
        <p:grpSpPr>
          <a:xfrm>
            <a:off x="9342120" y="2638361"/>
            <a:ext cx="2184400" cy="1963954"/>
            <a:chOff x="9133840" y="2718892"/>
            <a:chExt cx="2184400" cy="19639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5E203EA-E3D5-D874-1064-BC5C664BA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85434"/>
            <a:stretch>
              <a:fillRect/>
            </a:stretch>
          </p:blipFill>
          <p:spPr>
            <a:xfrm>
              <a:off x="9366937" y="2718892"/>
              <a:ext cx="1678459" cy="344212"/>
            </a:xfrm>
            <a:prstGeom prst="rect">
              <a:avLst/>
            </a:prstGeom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A3E0C8E-AC2C-895D-4708-D48201E950EB}"/>
                </a:ext>
              </a:extLst>
            </p:cNvPr>
            <p:cNvGrpSpPr/>
            <p:nvPr/>
          </p:nvGrpSpPr>
          <p:grpSpPr>
            <a:xfrm>
              <a:off x="9133840" y="3032466"/>
              <a:ext cx="2184400" cy="1650380"/>
              <a:chOff x="9133840" y="3032466"/>
              <a:chExt cx="2184400" cy="1650380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034EBF0D-7196-6C05-AC4A-CAAA8BCB89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b="53172"/>
              <a:stretch>
                <a:fillRect/>
              </a:stretch>
            </p:blipFill>
            <p:spPr>
              <a:xfrm>
                <a:off x="9133840" y="3266641"/>
                <a:ext cx="2184400" cy="553520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5E6FA549-4581-D070-A54B-47F284EDF0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08855" y="3032466"/>
                <a:ext cx="1594624" cy="1650380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A7BAEBF1-9029-342A-4042-320C3DB66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t="43345"/>
              <a:stretch>
                <a:fillRect/>
              </a:stretch>
            </p:blipFill>
            <p:spPr>
              <a:xfrm>
                <a:off x="9133840" y="3793097"/>
                <a:ext cx="2184400" cy="66967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88004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91264-0949-4D09-6A74-3400FCB80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3028D9-86B4-442E-08F6-601C75808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7400"/>
            <a:ext cx="10515600" cy="1517935"/>
          </a:xfrm>
        </p:spPr>
        <p:txBody>
          <a:bodyPr/>
          <a:lstStyle/>
          <a:p>
            <a:r>
              <a:rPr lang="en-US"/>
              <a:t>They deserve to be taken seriously</a:t>
            </a:r>
          </a:p>
          <a:p>
            <a:r>
              <a:rPr lang="en-US"/>
              <a:t>It can be hard to see them as realistic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F6AE019-89F3-1BDB-7E57-D2D1BA2DF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237" y="3913799"/>
            <a:ext cx="2074127" cy="2449875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B1A21469-C66A-F53A-DE9E-EA7FC5112BF6}"/>
              </a:ext>
            </a:extLst>
          </p:cNvPr>
          <p:cNvGrpSpPr/>
          <p:nvPr/>
        </p:nvGrpSpPr>
        <p:grpSpPr>
          <a:xfrm>
            <a:off x="9030722" y="1446718"/>
            <a:ext cx="2621280" cy="2222256"/>
            <a:chOff x="9030722" y="1446718"/>
            <a:chExt cx="2621280" cy="2222256"/>
          </a:xfrm>
        </p:grpSpPr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323C8F54-BCC6-FE7C-D402-31FFD257F77D}"/>
                </a:ext>
              </a:extLst>
            </p:cNvPr>
            <p:cNvSpPr/>
            <p:nvPr/>
          </p:nvSpPr>
          <p:spPr>
            <a:xfrm>
              <a:off x="9030722" y="1446718"/>
              <a:ext cx="2621280" cy="2222256"/>
            </a:xfrm>
            <a:prstGeom prst="cloudCallout">
              <a:avLst>
                <a:gd name="adj1" fmla="val -25484"/>
                <a:gd name="adj2" fmla="val 7484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C6674EB-32A1-6581-1DFD-BA828B08E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8480" y="1646825"/>
              <a:ext cx="1749472" cy="1561069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B5FAB14-DA85-383D-8C95-F2DBC8442256}"/>
              </a:ext>
            </a:extLst>
          </p:cNvPr>
          <p:cNvGrpSpPr/>
          <p:nvPr/>
        </p:nvGrpSpPr>
        <p:grpSpPr>
          <a:xfrm>
            <a:off x="5444148" y="4399911"/>
            <a:ext cx="2031980" cy="2106117"/>
            <a:chOff x="5444148" y="4399911"/>
            <a:chExt cx="2031980" cy="210611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D31D7BD-86CF-495B-863C-DB3A1DBDA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6817"/>
            <a:stretch>
              <a:fillRect/>
            </a:stretch>
          </p:blipFill>
          <p:spPr>
            <a:xfrm>
              <a:off x="6024879" y="4433055"/>
              <a:ext cx="1451249" cy="203983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6049BD5-06F4-96F0-CB23-44CB852B7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4148" y="4399911"/>
              <a:ext cx="1161461" cy="2106117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4438686-00F0-7223-243F-181775033E85}"/>
              </a:ext>
            </a:extLst>
          </p:cNvPr>
          <p:cNvGrpSpPr/>
          <p:nvPr/>
        </p:nvGrpSpPr>
        <p:grpSpPr>
          <a:xfrm>
            <a:off x="4852453" y="2550160"/>
            <a:ext cx="1806786" cy="1768862"/>
            <a:chOff x="4852453" y="2550160"/>
            <a:chExt cx="1806786" cy="1768862"/>
          </a:xfrm>
        </p:grpSpPr>
        <p:sp>
          <p:nvSpPr>
            <p:cNvPr id="33" name="Thought Bubble: Cloud 32">
              <a:extLst>
                <a:ext uri="{FF2B5EF4-FFF2-40B4-BE49-F238E27FC236}">
                  <a16:creationId xmlns:a16="http://schemas.microsoft.com/office/drawing/2014/main" id="{9A6F03C7-52D6-4E73-6A19-E4EFC8ED23A7}"/>
                </a:ext>
              </a:extLst>
            </p:cNvPr>
            <p:cNvSpPr/>
            <p:nvPr/>
          </p:nvSpPr>
          <p:spPr>
            <a:xfrm flipH="1">
              <a:off x="4852453" y="2550160"/>
              <a:ext cx="1806786" cy="1768862"/>
            </a:xfrm>
            <a:prstGeom prst="cloudCallout">
              <a:avLst>
                <a:gd name="adj1" fmla="val -2991"/>
                <a:gd name="adj2" fmla="val 7771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9296E0C-D716-6F6D-A572-858A716B0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84864" y="2827492"/>
              <a:ext cx="784866" cy="1345484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2C39E614-A561-9916-375A-5C3823FE3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5719" y="4357047"/>
            <a:ext cx="2865863" cy="205182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FCDBDE7-21E3-23D3-7BD6-E1511D9D67B1}"/>
              </a:ext>
            </a:extLst>
          </p:cNvPr>
          <p:cNvGrpSpPr/>
          <p:nvPr/>
        </p:nvGrpSpPr>
        <p:grpSpPr>
          <a:xfrm>
            <a:off x="1209040" y="3429000"/>
            <a:ext cx="3345211" cy="743442"/>
            <a:chOff x="1209040" y="3429000"/>
            <a:chExt cx="3345211" cy="743442"/>
          </a:xfrm>
        </p:grpSpPr>
        <p:sp>
          <p:nvSpPr>
            <p:cNvPr id="36" name="Speech Bubble: Rectangle 35">
              <a:extLst>
                <a:ext uri="{FF2B5EF4-FFF2-40B4-BE49-F238E27FC236}">
                  <a16:creationId xmlns:a16="http://schemas.microsoft.com/office/drawing/2014/main" id="{249667B1-5143-EF21-D992-D8DA0C566D53}"/>
                </a:ext>
              </a:extLst>
            </p:cNvPr>
            <p:cNvSpPr/>
            <p:nvPr/>
          </p:nvSpPr>
          <p:spPr>
            <a:xfrm>
              <a:off x="1209040" y="3429000"/>
              <a:ext cx="3345211" cy="743442"/>
            </a:xfrm>
            <a:prstGeom prst="wedgeRectCallou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F9CDB0-B36A-2807-7725-30845911D409}"/>
                </a:ext>
              </a:extLst>
            </p:cNvPr>
            <p:cNvSpPr txBox="1"/>
            <p:nvPr/>
          </p:nvSpPr>
          <p:spPr>
            <a:xfrm>
              <a:off x="1374357" y="3526111"/>
              <a:ext cx="292722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600" b="1" i="1">
                  <a:solidFill>
                    <a:srgbClr val="FF0000"/>
                  </a:solidFill>
                  <a:latin typeface="Jester" pitchFamily="2" charset="0"/>
                </a:rPr>
                <a:t>* ! ! @ $ # &amp; 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97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DB16-5F55-C27F-323A-986CF611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someone expresses concerns to you as a Friend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8B3F4-9108-A133-C8A3-40DA7115B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90576"/>
          </a:xfrm>
        </p:spPr>
        <p:txBody>
          <a:bodyPr/>
          <a:lstStyle/>
          <a:p>
            <a:r>
              <a:rPr lang="en-US"/>
              <a:t>Know your role</a:t>
            </a:r>
          </a:p>
          <a:p>
            <a:pPr lvl="1"/>
            <a:r>
              <a:rPr lang="en-US"/>
              <a:t>Help them feel heard</a:t>
            </a:r>
          </a:p>
          <a:p>
            <a:pPr lvl="1"/>
            <a:r>
              <a:rPr lang="en-US"/>
              <a:t>Share information</a:t>
            </a:r>
          </a:p>
          <a:p>
            <a:pPr lvl="1"/>
            <a:r>
              <a:rPr lang="en-US"/>
              <a:t>Let them know what actions they can take</a:t>
            </a:r>
          </a:p>
          <a:p>
            <a:pPr lvl="1"/>
            <a:r>
              <a:rPr lang="en-US"/>
              <a:t>Know what you can’t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C76135-E4BF-3685-AA65-CBC0E0B6D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467" y="1313309"/>
            <a:ext cx="1972774" cy="19727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6B99BF-09E1-624D-C14D-23A57FCE6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664" y="4280172"/>
            <a:ext cx="2098277" cy="2193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6B0AE3-9483-DD3F-47EB-F81D72BA7E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1025" y="2632505"/>
            <a:ext cx="1972775" cy="19541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0299E3-77B7-5439-FA80-784B41930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972" y="4780056"/>
            <a:ext cx="1330493" cy="150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32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40531-B80A-D2AB-CA6F-1296B6AC5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53" y="650683"/>
            <a:ext cx="10515600" cy="1446416"/>
          </a:xfrm>
        </p:spPr>
        <p:txBody>
          <a:bodyPr/>
          <a:lstStyle/>
          <a:p>
            <a:r>
              <a:rPr lang="en-US"/>
              <a:t>Everyone deserves to be taken seriously</a:t>
            </a:r>
          </a:p>
          <a:p>
            <a:r>
              <a:rPr lang="en-US"/>
              <a:t>Welcome their concerns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9F7341-5294-67B5-50B5-01EAFD56E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181" y="1720252"/>
            <a:ext cx="2882832" cy="41133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A647EE-81A4-9EB4-05E2-B6F5544B9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9688" y="2983729"/>
            <a:ext cx="1059981" cy="2536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3880E0-691C-8581-1590-E243A111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853" y="2028728"/>
            <a:ext cx="3068656" cy="41308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151C7D-A3D8-D942-3490-079E581277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240" y="2373453"/>
            <a:ext cx="2494280" cy="318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342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F97F2-E4EC-C1B8-9A97-E0AF1A697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56C11-2619-564A-FCD6-E323357B8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13" y="689743"/>
            <a:ext cx="10515600" cy="1325563"/>
          </a:xfrm>
        </p:spPr>
        <p:txBody>
          <a:bodyPr/>
          <a:lstStyle/>
          <a:p>
            <a:r>
              <a:rPr lang="en-US"/>
              <a:t>Be respectful</a:t>
            </a:r>
          </a:p>
          <a:p>
            <a:r>
              <a:rPr lang="en-US"/>
              <a:t>Acknowledge their feelings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7309C-5484-AAE7-9308-C3055196B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127" y="3093968"/>
            <a:ext cx="4395371" cy="2864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50B1D-1F2D-7D1F-DF3D-8E0C4CAD49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935"/>
          <a:stretch>
            <a:fillRect/>
          </a:stretch>
        </p:blipFill>
        <p:spPr>
          <a:xfrm>
            <a:off x="5740466" y="2015306"/>
            <a:ext cx="1862254" cy="10938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0D0ACA-0A8E-F598-97C0-33805F1CD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545" y="1089644"/>
            <a:ext cx="1806498" cy="14719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5DB37F-7F22-A93A-46F8-F7CC8DB5FF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831" t="21564" r="4677" b="15732"/>
          <a:stretch>
            <a:fillRect/>
          </a:stretch>
        </p:blipFill>
        <p:spPr>
          <a:xfrm>
            <a:off x="554477" y="4153711"/>
            <a:ext cx="2393004" cy="17315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4922AE-3A00-2C30-F361-40C2703DD4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6411" y="4080895"/>
            <a:ext cx="2641112" cy="18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68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25F3D-4BD6-1C18-FF88-C469173AC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F095A-1CF9-21D3-771F-6B0ABD541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375" y="822957"/>
            <a:ext cx="10515600" cy="791833"/>
          </a:xfrm>
        </p:spPr>
        <p:txBody>
          <a:bodyPr>
            <a:normAutofit/>
          </a:bodyPr>
          <a:lstStyle/>
          <a:p>
            <a:r>
              <a:rPr lang="en-US" sz="4400"/>
              <a:t>Accidents happen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CDE5B6E-BCFA-8E4B-2BD9-30359998F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66" t="12028" r="24322" b="12285"/>
          <a:stretch>
            <a:fillRect/>
          </a:stretch>
        </p:blipFill>
        <p:spPr>
          <a:xfrm>
            <a:off x="9085633" y="2178996"/>
            <a:ext cx="2422187" cy="32198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927D5A7-362D-9DC4-1B78-6C4003028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24" y="2416366"/>
            <a:ext cx="1637331" cy="28268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AECA82-012F-2C1E-1A40-F290F239BD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725" y="2617458"/>
            <a:ext cx="2272060" cy="261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2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EB5F-CB8B-75F6-2FB1-C72B55F3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CEEBB-3E29-89B2-8E48-E742CC36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43473"/>
            <a:ext cx="10515600" cy="791879"/>
          </a:xfrm>
        </p:spPr>
        <p:txBody>
          <a:bodyPr>
            <a:normAutofit/>
          </a:bodyPr>
          <a:lstStyle/>
          <a:p>
            <a:r>
              <a:rPr lang="en-US" sz="4000"/>
              <a:t>Surprises happen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BBEDB-DCF5-2AFC-5173-688CC3CE67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063" r="4054"/>
          <a:stretch>
            <a:fillRect/>
          </a:stretch>
        </p:blipFill>
        <p:spPr>
          <a:xfrm>
            <a:off x="8088217" y="1993730"/>
            <a:ext cx="3367669" cy="39352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B04888-E722-899B-F441-EBF7CA37C4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69" r="51167"/>
          <a:stretch>
            <a:fillRect/>
          </a:stretch>
        </p:blipFill>
        <p:spPr>
          <a:xfrm>
            <a:off x="7584593" y="1482518"/>
            <a:ext cx="2418747" cy="38929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217CAE-ACB6-7061-D9CB-613A333F3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241" y="2371384"/>
            <a:ext cx="2626759" cy="4268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0B7DC6-D680-DF6B-6AEA-11DB9975A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133" y="1799283"/>
            <a:ext cx="1801364" cy="29448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319E63-5F7D-2A50-5F2F-72B446662E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1774" y="2482537"/>
            <a:ext cx="1507723" cy="22615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DDE5AB-924D-4DA0-EAD3-47AF878D6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6046" y="1825625"/>
            <a:ext cx="1343195" cy="114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07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91636-F367-4141-9645-B888FFCEA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791"/>
            <a:ext cx="10515600" cy="742970"/>
          </a:xfrm>
        </p:spPr>
        <p:txBody>
          <a:bodyPr/>
          <a:lstStyle/>
          <a:p>
            <a:r>
              <a:rPr lang="en-US"/>
              <a:t>Share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3310E-DD5F-7803-8720-B3AE5BF3E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762"/>
            <a:ext cx="10515600" cy="2811363"/>
          </a:xfrm>
        </p:spPr>
        <p:txBody>
          <a:bodyPr/>
          <a:lstStyle/>
          <a:p>
            <a:r>
              <a:rPr lang="en-US"/>
              <a:t>Universal library facts</a:t>
            </a:r>
          </a:p>
          <a:p>
            <a:pPr lvl="1"/>
            <a:r>
              <a:rPr lang="en-US"/>
              <a:t>Libraries respect everyone’s right to consume whatever material they choose</a:t>
            </a:r>
          </a:p>
          <a:p>
            <a:pPr lvl="1"/>
            <a:r>
              <a:rPr lang="en-US"/>
              <a:t>Libraries respect every parent’s right to guide their own children’s choices of material to consume</a:t>
            </a:r>
          </a:p>
          <a:p>
            <a:pPr lvl="1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9B6C71-7583-70AF-C8BE-A823A532A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422" y="4265736"/>
            <a:ext cx="2674938" cy="22074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893677-4520-4BA3-066B-193E950C8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917" y="3791283"/>
            <a:ext cx="2126163" cy="25410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B34C05-244B-5C19-7BE5-C90F59BCA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420" y="4051388"/>
            <a:ext cx="3163500" cy="237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66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CAE86-1BF3-8CC4-B863-AB26CCC79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4CAE-BD8E-A90B-F278-D5250A8B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791"/>
            <a:ext cx="10515600" cy="742970"/>
          </a:xfrm>
        </p:spPr>
        <p:txBody>
          <a:bodyPr/>
          <a:lstStyle/>
          <a:p>
            <a:r>
              <a:rPr lang="en-US"/>
              <a:t>Share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EB746-7D72-F8E2-BF14-E88253504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762"/>
            <a:ext cx="10515600" cy="3017518"/>
          </a:xfrm>
        </p:spPr>
        <p:txBody>
          <a:bodyPr/>
          <a:lstStyle/>
          <a:p>
            <a:r>
              <a:rPr lang="en-US"/>
              <a:t>Universal library facts</a:t>
            </a:r>
          </a:p>
          <a:p>
            <a:pPr lvl="1"/>
            <a:r>
              <a:rPr lang="en-US"/>
              <a:t>Libraries are expected to represent the entire community</a:t>
            </a:r>
          </a:p>
          <a:p>
            <a:pPr lvl="1"/>
            <a:r>
              <a:rPr lang="en-US"/>
              <a:t>Libraries have policies to help determine what materials the library offers to its users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2B2067-90E7-6C5C-3390-21198D039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335" y="96708"/>
            <a:ext cx="3001102" cy="2062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E644E-ED7E-2100-C9BD-B4552E580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4536756"/>
            <a:ext cx="4705690" cy="17326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C77F3F-1905-20F2-B76B-51E61EA0F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700" y="3915689"/>
            <a:ext cx="4036741" cy="276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10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64E4D-D63B-7010-0062-B1F53AF4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Asking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83EE0-8541-E767-344C-717EE6C54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85961"/>
          </a:xfrm>
        </p:spPr>
        <p:txBody>
          <a:bodyPr/>
          <a:lstStyle/>
          <a:p>
            <a:r>
              <a:rPr lang="en-US"/>
              <a:t>Try to find out specifically what the individual objects to and why</a:t>
            </a:r>
          </a:p>
          <a:p>
            <a:pPr lvl="1"/>
            <a:r>
              <a:rPr lang="en-US"/>
              <a:t>What about the [material/issue] concerns them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3EE076-46CE-623A-5BE1-26AAD001C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821" y="3885640"/>
            <a:ext cx="2619375" cy="1704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555DC-88BD-67C8-F0C8-57EF7BF54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42" y="4738128"/>
            <a:ext cx="2029522" cy="16280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35E8C8-E447-330A-663E-FF09F53DF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253" y="4540046"/>
            <a:ext cx="1912310" cy="23179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F2232B-A2D5-EE66-C990-DCE341A52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7613" y="4823906"/>
            <a:ext cx="1271338" cy="16493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77F98B4-99BA-17A4-737B-ABE270A8A3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4246" y="3675826"/>
            <a:ext cx="1538868" cy="172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0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4269-9293-4947-38B0-BE6887CF6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B00C-DE63-929E-1903-7FD38DAE0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Asking for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12D19-3372-6829-0861-8044362B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7352489" cy="1238826"/>
          </a:xfrm>
        </p:spPr>
        <p:txBody>
          <a:bodyPr/>
          <a:lstStyle/>
          <a:p>
            <a:r>
              <a:rPr lang="en-US"/>
              <a:t>Try to find out where they learned about the issue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0FB880-5046-E43B-76E6-72296363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3665" y="1825625"/>
            <a:ext cx="2328877" cy="18859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9C83DF-3F42-D1E6-DA90-7B85DF395D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86" b="10186"/>
          <a:stretch>
            <a:fillRect/>
          </a:stretch>
        </p:blipFill>
        <p:spPr>
          <a:xfrm>
            <a:off x="4103849" y="3711586"/>
            <a:ext cx="2812934" cy="2578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65F0AA-03F0-0200-4838-4D60D3D04E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2905"/>
          <a:stretch>
            <a:fillRect/>
          </a:stretch>
        </p:blipFill>
        <p:spPr>
          <a:xfrm>
            <a:off x="7625680" y="3695577"/>
            <a:ext cx="2556753" cy="24074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9B1D168-B1F5-B24E-D496-D6B4A6D8EA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99" y="3793549"/>
            <a:ext cx="2556753" cy="221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40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8B1AF-73D2-DA94-4A8B-C5228D06D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Editorial Comment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5CE5A02-B95B-1608-95CA-9811E7CE8C2C}"/>
              </a:ext>
            </a:extLst>
          </p:cNvPr>
          <p:cNvGrpSpPr/>
          <p:nvPr/>
        </p:nvGrpSpPr>
        <p:grpSpPr>
          <a:xfrm>
            <a:off x="4622800" y="1554472"/>
            <a:ext cx="2519679" cy="4298144"/>
            <a:chOff x="4622800" y="1554472"/>
            <a:chExt cx="2519679" cy="429814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876479B-719F-00EB-7DA0-7CA5F2DAC986}"/>
                </a:ext>
              </a:extLst>
            </p:cNvPr>
            <p:cNvGrpSpPr/>
            <p:nvPr/>
          </p:nvGrpSpPr>
          <p:grpSpPr>
            <a:xfrm>
              <a:off x="4622800" y="1554472"/>
              <a:ext cx="2519679" cy="4236727"/>
              <a:chOff x="3393441" y="1605266"/>
              <a:chExt cx="1045050" cy="199137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50D7738-5D46-7754-E573-7775C5A768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5041" y="1605266"/>
                <a:ext cx="933450" cy="1476375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9A64633-DD5E-C0F7-FA60-31CCEFD29B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93441" y="3061321"/>
                <a:ext cx="933450" cy="535319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B7F7E2-C4FE-1FE1-E58D-0939289510C0}"/>
                </a:ext>
              </a:extLst>
            </p:cNvPr>
            <p:cNvSpPr txBox="1"/>
            <p:nvPr/>
          </p:nvSpPr>
          <p:spPr>
            <a:xfrm>
              <a:off x="4752422" y="4652287"/>
              <a:ext cx="15036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>
                  <a:solidFill>
                    <a:srgbClr val="FFFF00"/>
                  </a:solidFill>
                  <a:latin typeface="Rockstone" panose="00000400000000000000" pitchFamily="2" charset="0"/>
                  <a:ea typeface="Birmingham" panose="00000400000000000000" pitchFamily="2" charset="0"/>
                </a:rPr>
                <a:t>SOAP BOX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6391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B0C25-99D3-F7CC-9FB3-06739E775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4373"/>
            <a:ext cx="10515600" cy="1605712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FF0000"/>
                </a:solidFill>
              </a:rPr>
              <a:t>DON’T</a:t>
            </a:r>
          </a:p>
          <a:p>
            <a:pPr lvl="1"/>
            <a:r>
              <a:rPr lang="en-US" sz="4000"/>
              <a:t>Repeat negatives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996A3-9E27-0816-318E-0D5277A23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555" y="1437166"/>
            <a:ext cx="2350245" cy="38611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52954B-1074-9EEA-275D-6C4BCB286B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302" y="3240336"/>
            <a:ext cx="3431418" cy="339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43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4BF7-52FF-D5D2-670A-BB7F4F780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10FC5-D587-6254-C19E-0B59F54CB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388" y="490456"/>
            <a:ext cx="10515600" cy="139670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DON’T</a:t>
            </a:r>
          </a:p>
          <a:p>
            <a:pPr lvl="1"/>
            <a:r>
              <a:rPr lang="en-US" sz="3600"/>
              <a:t>Belittle or make light of their concerns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B0C6E2-9593-B5D3-24CF-5984A057F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80" y="2031803"/>
            <a:ext cx="2089992" cy="1700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A4E142-30DC-368C-1EA0-5E02CD8B85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6740" r="49087"/>
          <a:stretch>
            <a:fillRect/>
          </a:stretch>
        </p:blipFill>
        <p:spPr>
          <a:xfrm>
            <a:off x="1958735" y="4714105"/>
            <a:ext cx="2880919" cy="1700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CD7503-3AB0-2524-B3B0-F19A7D3545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796" b="17402"/>
          <a:stretch>
            <a:fillRect/>
          </a:stretch>
        </p:blipFill>
        <p:spPr>
          <a:xfrm>
            <a:off x="8231550" y="1111120"/>
            <a:ext cx="2075894" cy="37595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38EA3A-9DC7-57C7-ACDF-52D3C53E31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087" b="32135"/>
          <a:stretch>
            <a:fillRect/>
          </a:stretch>
        </p:blipFill>
        <p:spPr>
          <a:xfrm>
            <a:off x="5837898" y="3876773"/>
            <a:ext cx="2383376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3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011EF-BA7A-A80F-71EB-2AF8A2534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55AC4-DE41-7C82-2070-9B9B73D95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749" y="620554"/>
            <a:ext cx="10515600" cy="154871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FF0000"/>
                </a:solidFill>
              </a:rPr>
              <a:t>DON’T</a:t>
            </a:r>
          </a:p>
          <a:p>
            <a:pPr lvl="1"/>
            <a:r>
              <a:rPr lang="en-US" sz="4000"/>
              <a:t>Minimize their concerns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1E5EE-95B8-B20F-6B4D-9EFF38BB5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270" y="2163815"/>
            <a:ext cx="2768355" cy="4557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BDC518-B942-8B6B-1010-CE4628050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669"/>
          <a:stretch>
            <a:fillRect/>
          </a:stretch>
        </p:blipFill>
        <p:spPr>
          <a:xfrm>
            <a:off x="7775180" y="1750979"/>
            <a:ext cx="2215071" cy="49708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97B15F-2F9A-4613-17C7-FD81287D5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6020" y="3235170"/>
            <a:ext cx="1993567" cy="30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03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7A63-799A-CF89-B832-5B8208A7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the concerned person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2FE33-1D43-85AD-134B-1EADE1D76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Submit a reconsideration request</a:t>
            </a:r>
          </a:p>
          <a:p>
            <a:pPr lvl="1"/>
            <a:r>
              <a:rPr lang="en-US"/>
              <a:t>Explain as much as you can how the process works</a:t>
            </a:r>
          </a:p>
          <a:p>
            <a:pPr lvl="1"/>
            <a:r>
              <a:rPr lang="en-US"/>
              <a:t>Reiterate that it will be taken seriously</a:t>
            </a:r>
          </a:p>
          <a:p>
            <a:r>
              <a:rPr lang="en-US"/>
              <a:t>Become a Friends member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645FBE-A00B-4C65-88D4-D2A2FC84C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672" y="3596639"/>
            <a:ext cx="2451469" cy="246669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DCD7D8B-55E5-A828-BEE6-053708414819}"/>
              </a:ext>
            </a:extLst>
          </p:cNvPr>
          <p:cNvGrpSpPr/>
          <p:nvPr/>
        </p:nvGrpSpPr>
        <p:grpSpPr>
          <a:xfrm>
            <a:off x="2365118" y="4408823"/>
            <a:ext cx="5109847" cy="2191312"/>
            <a:chOff x="4247513" y="4402528"/>
            <a:chExt cx="3696974" cy="153735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C646016-7BB0-3E9C-CBD7-E6D4C925F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7513" y="4402528"/>
              <a:ext cx="3696974" cy="153735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2A7A57E-FAB5-B3B0-3D82-D2C90D823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6177" y="4644627"/>
              <a:ext cx="1761893" cy="1103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8412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02D6-2028-729A-4AA1-079A0443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 what you can’t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49F8A-5515-6F73-AAC2-D0ECDF5E8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/>
              <a:t>Change their minds</a:t>
            </a:r>
          </a:p>
          <a:p>
            <a:r>
              <a:rPr lang="en-US"/>
              <a:t>Solve their issue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6F812F-88CD-2EE7-0A0E-71700740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737" y="3149228"/>
            <a:ext cx="3439685" cy="34563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0E25628-DE21-EE0C-E74A-B34B15D89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655" y="757117"/>
            <a:ext cx="2308302" cy="221952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18DB8AD-7011-F5DC-E5D2-3C2B2FBFB9D7}"/>
              </a:ext>
            </a:extLst>
          </p:cNvPr>
          <p:cNvGrpSpPr/>
          <p:nvPr/>
        </p:nvGrpSpPr>
        <p:grpSpPr>
          <a:xfrm>
            <a:off x="6447954" y="635370"/>
            <a:ext cx="2837873" cy="2463017"/>
            <a:chOff x="3621050" y="1366857"/>
            <a:chExt cx="3146625" cy="324979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D74BC1F-F77B-A004-1910-6F48B2C81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7120" y="1366857"/>
              <a:ext cx="3140555" cy="324979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C2FD11F-0285-831F-F61D-43364DE5E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1050" y="3712669"/>
              <a:ext cx="2739110" cy="89118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34B672D-A326-0813-64B8-D31B00C94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017" y="3149228"/>
            <a:ext cx="2146740" cy="27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215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66BF8-C75B-B185-693B-A889D477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BFF9-9DDB-7A7F-4DE0-17A215C27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 what you can’t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869B0-6BC5-092D-A654-EF9586083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60807"/>
          </a:xfrm>
        </p:spPr>
        <p:txBody>
          <a:bodyPr/>
          <a:lstStyle/>
          <a:p>
            <a:r>
              <a:rPr lang="en-US"/>
              <a:t>Speak for the library</a:t>
            </a:r>
          </a:p>
          <a:p>
            <a:r>
              <a:rPr lang="en-US"/>
              <a:t>Carry their concerns to the library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977A3-ADE3-BB14-62BE-2A82BECC83D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80FF"/>
              </a:clrFrom>
              <a:clrTo>
                <a:srgbClr val="0080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507926" y="3894238"/>
            <a:ext cx="1400175" cy="2295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06B012-A91B-5DA0-E125-AC72753E2B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8CFF00"/>
              </a:clrFrom>
              <a:clrTo>
                <a:srgbClr val="8CFF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86900" y="3913288"/>
            <a:ext cx="1866900" cy="2276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7366B1-6116-0AC3-C2AB-924FF8A36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4693" y="3429000"/>
            <a:ext cx="6411596" cy="324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25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7AEDA-C8B6-DB4C-BA94-5C8ED22C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your library through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FE678-D971-3082-2DE1-AB1012B19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1880612"/>
          </a:xfrm>
        </p:spPr>
        <p:txBody>
          <a:bodyPr/>
          <a:lstStyle/>
          <a:p>
            <a:r>
              <a:rPr lang="en-US"/>
              <a:t>Educate yourself</a:t>
            </a:r>
          </a:p>
          <a:p>
            <a:r>
              <a:rPr lang="en-US"/>
              <a:t>Know how your library enriches the community</a:t>
            </a:r>
          </a:p>
          <a:p>
            <a:r>
              <a:rPr lang="en-US"/>
              <a:t>Show your support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790C9DC-60D7-1D58-9839-C613E92092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6CBFF"/>
              </a:clrFrom>
              <a:clrTo>
                <a:srgbClr val="16CB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1563" y="2465830"/>
            <a:ext cx="2553697" cy="31303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D21BFF4-0262-131C-A994-4FF6FACC87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B34DFF"/>
              </a:clrFrom>
              <a:clrTo>
                <a:srgbClr val="B34D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61459" y="3618589"/>
            <a:ext cx="2553697" cy="23104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5A13F9-3FDD-C8C9-EB7C-FFDED970B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803" y="4076211"/>
            <a:ext cx="3620661" cy="261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41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37DC7-CC1B-F080-A2D3-A2307B36B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5DD03-E9E1-6EA5-33F3-D71D677A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your library through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24F4-C226-E925-7530-976559050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091970"/>
          </a:xfrm>
        </p:spPr>
        <p:txBody>
          <a:bodyPr/>
          <a:lstStyle/>
          <a:p>
            <a:r>
              <a:rPr lang="en-US"/>
              <a:t>Join your library’s Friends group</a:t>
            </a:r>
          </a:p>
          <a:p>
            <a:r>
              <a:rPr lang="en-US"/>
              <a:t>Join FOLIO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53F49DF-0AB7-D31A-81C0-05313DB8FC57}"/>
              </a:ext>
            </a:extLst>
          </p:cNvPr>
          <p:cNvGrpSpPr/>
          <p:nvPr/>
        </p:nvGrpSpPr>
        <p:grpSpPr>
          <a:xfrm>
            <a:off x="4100021" y="2459383"/>
            <a:ext cx="3468098" cy="4188923"/>
            <a:chOff x="8909267" y="1112358"/>
            <a:chExt cx="979437" cy="137577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74B4AE0-BC4D-A0C5-8B5C-E32C2918D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7500" r="23194" b="14334"/>
            <a:stretch>
              <a:fillRect/>
            </a:stretch>
          </p:blipFill>
          <p:spPr>
            <a:xfrm>
              <a:off x="8909267" y="1112358"/>
              <a:ext cx="979437" cy="137577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4911E72-7596-D1B2-0075-4F2159C33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3903" y="1124298"/>
              <a:ext cx="790817" cy="804302"/>
            </a:xfrm>
            <a:prstGeom prst="ellipse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32399052-91ED-0803-D988-F5CAD729A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1182" y="1710353"/>
            <a:ext cx="3696972" cy="262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74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9EF0-ED9E-41A1-CB23-B1447389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Libraries and intellectual freedom are for all of 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2837AF-2A7F-6903-7E6D-1845633A4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766" y="1859583"/>
            <a:ext cx="5204298" cy="4241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55F8E2-1C81-3451-6B61-D64D129A2A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9275" y="1723870"/>
            <a:ext cx="3134025" cy="2242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69A638-D2A8-DE7E-3E0D-7E9CB2B41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0560" y="4358989"/>
            <a:ext cx="2038420" cy="22697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30A764-8953-B0A3-1CB2-9891D06B7A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094" y="4412155"/>
            <a:ext cx="2216563" cy="22165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0E677D-3C52-6C66-E971-3CA3D8080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1975491"/>
            <a:ext cx="2004593" cy="20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96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D9AF94-072D-394F-90A4-680C6A031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3974"/>
            <a:ext cx="10515600" cy="4377446"/>
          </a:xfrm>
        </p:spPr>
        <p:txBody>
          <a:bodyPr>
            <a:normAutofit/>
          </a:bodyPr>
          <a:lstStyle/>
          <a:p>
            <a:r>
              <a:rPr lang="en-US" sz="2400">
                <a:hlinkClick r:id="rId3"/>
              </a:rPr>
              <a:t>challenges_to_materials_and_programs_the_role_of_friends_of_the_library.pdf</a:t>
            </a:r>
            <a:endParaRPr lang="en-US" sz="2400">
              <a:hlinkClick r:id="rId4"/>
            </a:endParaRPr>
          </a:p>
          <a:p>
            <a:r>
              <a:rPr lang="en-US" sz="2400">
                <a:hlinkClick r:id="rId4"/>
              </a:rPr>
              <a:t>Seven Ways to Respond to Claims that are made to Justify Book Bans - counter-force</a:t>
            </a:r>
            <a:endParaRPr lang="en-US" sz="2400"/>
          </a:p>
          <a:p>
            <a:r>
              <a:rPr lang="en-US" sz="2400">
                <a:hlinkClick r:id="rId5"/>
              </a:rPr>
              <a:t>Maryland Today | 5 Tips for Responding to Book Challenges</a:t>
            </a:r>
            <a:endParaRPr lang="en-US" sz="2400"/>
          </a:p>
          <a:p>
            <a:r>
              <a:rPr lang="en-US" sz="2400">
                <a:hlinkClick r:id="rId6"/>
              </a:rPr>
              <a:t>How to Deal With Irrational People - The Overwhelmed Brain</a:t>
            </a:r>
            <a:endParaRPr lang="en-US" sz="2400"/>
          </a:p>
          <a:p>
            <a:r>
              <a:rPr lang="en-US" sz="2400">
                <a:hlinkClick r:id="rId7"/>
              </a:rPr>
              <a:t>Managing Conversations with Irrational People - Relationships - eNotAlone</a:t>
            </a:r>
            <a:endParaRPr lang="en-US" sz="2400"/>
          </a:p>
          <a:p>
            <a:r>
              <a:rPr lang="en-US" sz="2400">
                <a:hlinkClick r:id="rId8"/>
              </a:rPr>
              <a:t>Intellectual Freedom Tools - Oklahoma Library Association</a:t>
            </a:r>
            <a:endParaRPr lang="en-US" sz="2400"/>
          </a:p>
          <a:p>
            <a:r>
              <a:rPr lang="en-US" sz="2400">
                <a:hlinkClick r:id="rId9"/>
              </a:rPr>
              <a:t>Intellectual Freedom Resources for Trustees, Friends, &amp; Foundations | United for Libraries</a:t>
            </a:r>
            <a:endParaRPr lang="en-US" sz="2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3098F7D-621A-A37D-9842-EF17606A221E}"/>
              </a:ext>
            </a:extLst>
          </p:cNvPr>
          <p:cNvSpPr txBox="1">
            <a:spLocks/>
          </p:cNvSpPr>
          <p:nvPr/>
        </p:nvSpPr>
        <p:spPr>
          <a:xfrm>
            <a:off x="838200" y="841990"/>
            <a:ext cx="10515600" cy="8019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A Few Useful Resources</a:t>
            </a:r>
          </a:p>
        </p:txBody>
      </p:sp>
    </p:spTree>
    <p:extLst>
      <p:ext uri="{BB962C8B-B14F-4D97-AF65-F5344CB8AC3E}">
        <p14:creationId xmlns:p14="http://schemas.microsoft.com/office/powerpoint/2010/main" val="4258778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3DFD00-D967-25F2-E52A-2F37C097F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022" y="219259"/>
            <a:ext cx="6299984" cy="30642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3463DE-C9EA-17E9-3219-1F95C93E64C2}"/>
              </a:ext>
            </a:extLst>
          </p:cNvPr>
          <p:cNvSpPr txBox="1"/>
          <p:nvPr/>
        </p:nvSpPr>
        <p:spPr>
          <a:xfrm>
            <a:off x="2673070" y="2954212"/>
            <a:ext cx="6439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>
                <a:solidFill>
                  <a:srgbClr val="FF0000"/>
                </a:solidFill>
                <a:latin typeface="Baguet Script" panose="00000500000000000000" pitchFamily="2" charset="0"/>
              </a:rPr>
              <a:t>Questions??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CAFA73-BEBA-0BAA-B749-E241A10B8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476" y="4714654"/>
            <a:ext cx="7109060" cy="19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666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695FE5-CB85-A4AA-979E-DE638CCFB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10911"/>
            <a:ext cx="10515600" cy="1439693"/>
          </a:xfrm>
        </p:spPr>
        <p:txBody>
          <a:bodyPr/>
          <a:lstStyle/>
          <a:p>
            <a:pPr algn="ctr"/>
            <a:r>
              <a:rPr lang="en-US"/>
              <a:t>Pauline Rodriguez-Atkins</a:t>
            </a:r>
          </a:p>
          <a:p>
            <a:pPr algn="ctr"/>
            <a:r>
              <a:rPr lang="en-US">
                <a:hlinkClick r:id="rId3"/>
              </a:rPr>
              <a:t>pb_r@yahoo.com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DAC5D-5380-36E9-6CD4-71867D7BB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613" y="807396"/>
            <a:ext cx="3725694" cy="353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00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8750</TotalTime>
  <Words>3112</Words>
  <Application>Microsoft Office PowerPoint</Application>
  <PresentationFormat>Widescreen</PresentationFormat>
  <Paragraphs>394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Arial</vt:lpstr>
      <vt:lpstr>Baguet Script</vt:lpstr>
      <vt:lpstr>Jester</vt:lpstr>
      <vt:lpstr>Rockstone</vt:lpstr>
      <vt:lpstr>Times New Roman</vt:lpstr>
      <vt:lpstr>Office Theme</vt:lpstr>
      <vt:lpstr>Neighbors and Friends</vt:lpstr>
      <vt:lpstr>PowerPoint Presentation</vt:lpstr>
      <vt:lpstr>Intellectual freedom is the freedom to hold, receive, and disseminate ideas without restriction</vt:lpstr>
      <vt:lpstr>PowerPoint Presentation</vt:lpstr>
      <vt:lpstr>PowerPoint Presentation</vt:lpstr>
      <vt:lpstr>At its core, intellectual freedom is about</vt:lpstr>
      <vt:lpstr>PowerPoint Presentation</vt:lpstr>
      <vt:lpstr>PowerPoint Presentation</vt:lpstr>
      <vt:lpstr>PowerPoint Presentation</vt:lpstr>
      <vt:lpstr>These days, people seem to have an opinion about everything</vt:lpstr>
      <vt:lpstr>PowerPoint Presentation</vt:lpstr>
      <vt:lpstr>PowerPoint Presentation</vt:lpstr>
      <vt:lpstr>PowerPoint Presentation</vt:lpstr>
      <vt:lpstr>Things someone might be concerned about in the library</vt:lpstr>
      <vt:lpstr>PowerPoint Presentation</vt:lpstr>
      <vt:lpstr>PowerPoint Presentation</vt:lpstr>
      <vt:lpstr>PowerPoint Presentation</vt:lpstr>
      <vt:lpstr>When someone expresses concerns to you as a Friend</vt:lpstr>
      <vt:lpstr>PowerPoint Presentation</vt:lpstr>
      <vt:lpstr>PowerPoint Presentation</vt:lpstr>
      <vt:lpstr>PowerPoint Presentation</vt:lpstr>
      <vt:lpstr>PowerPoint Presentation</vt:lpstr>
      <vt:lpstr>Share information</vt:lpstr>
      <vt:lpstr>Share information</vt:lpstr>
      <vt:lpstr>Asking for information</vt:lpstr>
      <vt:lpstr>Asking for information</vt:lpstr>
      <vt:lpstr>Editorial Comment</vt:lpstr>
      <vt:lpstr>PowerPoint Presentation</vt:lpstr>
      <vt:lpstr>PowerPoint Presentation</vt:lpstr>
      <vt:lpstr>PowerPoint Presentation</vt:lpstr>
      <vt:lpstr>What can the concerned person do?</vt:lpstr>
      <vt:lpstr>Know what you can’t do</vt:lpstr>
      <vt:lpstr>Know what you can’t do</vt:lpstr>
      <vt:lpstr>Support your library through challenges</vt:lpstr>
      <vt:lpstr>Support your library through challenges</vt:lpstr>
      <vt:lpstr>Libraries and intellectual freedom are for all of us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Pauline Rodriguez-Atkins</dc:creator>
  <cp:lastModifiedBy>Pauline Rodriguez-Atkins</cp:lastModifiedBy>
  <cp:revision>1</cp:revision>
  <cp:lastPrinted>2026-10-08T00:10:41Z</cp:lastPrinted>
  <dcterms:created xsi:type="dcterms:W3CDTF">2026-09-21T21:47:27Z</dcterms:created>
  <dcterms:modified xsi:type="dcterms:W3CDTF">2026-10-08T02:57:03Z</dcterms:modified>
</cp:coreProperties>
</file>